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60"/>
  </p:notesMasterIdLst>
  <p:handoutMasterIdLst>
    <p:handoutMasterId r:id="rId61"/>
  </p:handoutMasterIdLst>
  <p:sldIdLst>
    <p:sldId id="851" r:id="rId7"/>
    <p:sldId id="852" r:id="rId8"/>
    <p:sldId id="860" r:id="rId9"/>
    <p:sldId id="920" r:id="rId10"/>
    <p:sldId id="924" r:id="rId11"/>
    <p:sldId id="925" r:id="rId12"/>
    <p:sldId id="926" r:id="rId13"/>
    <p:sldId id="919" r:id="rId14"/>
    <p:sldId id="971" r:id="rId15"/>
    <p:sldId id="992" r:id="rId16"/>
    <p:sldId id="932" r:id="rId17"/>
    <p:sldId id="993" r:id="rId18"/>
    <p:sldId id="933" r:id="rId19"/>
    <p:sldId id="988" r:id="rId20"/>
    <p:sldId id="991" r:id="rId21"/>
    <p:sldId id="974" r:id="rId22"/>
    <p:sldId id="972" r:id="rId23"/>
    <p:sldId id="975" r:id="rId24"/>
    <p:sldId id="995" r:id="rId25"/>
    <p:sldId id="987" r:id="rId26"/>
    <p:sldId id="996" r:id="rId27"/>
    <p:sldId id="983" r:id="rId28"/>
    <p:sldId id="984" r:id="rId29"/>
    <p:sldId id="985" r:id="rId30"/>
    <p:sldId id="980" r:id="rId31"/>
    <p:sldId id="986" r:id="rId32"/>
    <p:sldId id="981" r:id="rId33"/>
    <p:sldId id="982" r:id="rId34"/>
    <p:sldId id="876" r:id="rId35"/>
    <p:sldId id="960" r:id="rId36"/>
    <p:sldId id="961" r:id="rId37"/>
    <p:sldId id="962" r:id="rId38"/>
    <p:sldId id="963" r:id="rId39"/>
    <p:sldId id="964" r:id="rId40"/>
    <p:sldId id="965" r:id="rId41"/>
    <p:sldId id="966" r:id="rId42"/>
    <p:sldId id="940" r:id="rId43"/>
    <p:sldId id="903" r:id="rId44"/>
    <p:sldId id="947" r:id="rId45"/>
    <p:sldId id="977" r:id="rId46"/>
    <p:sldId id="955" r:id="rId47"/>
    <p:sldId id="935" r:id="rId48"/>
    <p:sldId id="957" r:id="rId49"/>
    <p:sldId id="958" r:id="rId50"/>
    <p:sldId id="959" r:id="rId51"/>
    <p:sldId id="954" r:id="rId52"/>
    <p:sldId id="950" r:id="rId53"/>
    <p:sldId id="969" r:id="rId54"/>
    <p:sldId id="970" r:id="rId55"/>
    <p:sldId id="948" r:id="rId56"/>
    <p:sldId id="952" r:id="rId57"/>
    <p:sldId id="951" r:id="rId58"/>
    <p:sldId id="953" r:id="rId59"/>
  </p:sldIdLst>
  <p:sldSz cx="9144000" cy="6858000" type="screen4x3"/>
  <p:notesSz cx="9856788" cy="6797675"/>
  <p:embeddedFontLst>
    <p:embeddedFont>
      <p:font typeface="MS Mincho" panose="020B0604020202020204" charset="-128"/>
      <p:regular r:id="rId62"/>
    </p:embeddedFont>
    <p:embeddedFont>
      <p:font typeface="Calibri" panose="020F0502020204030204" pitchFamily="34" charset="0"/>
      <p:regular r:id="rId63"/>
      <p:bold r:id="rId64"/>
      <p:italic r:id="rId65"/>
      <p:boldItalic r:id="rId66"/>
    </p:embeddedFont>
    <p:embeddedFont>
      <p:font typeface="宋体" panose="02010600030101010101" pitchFamily="2" charset="-122"/>
      <p:regular r:id="rId67"/>
    </p:embeddedFont>
    <p:embeddedFont>
      <p:font typeface="PMingLiU" panose="02020500000000000000" pitchFamily="18" charset="-120"/>
      <p:regular r:id="rId68"/>
    </p:embeddedFont>
    <p:embeddedFont>
      <p:font typeface="PMingLiU" panose="02020500000000000000" pitchFamily="18" charset="-120"/>
      <p:regular r:id="rId68"/>
    </p:embeddedFont>
    <p:embeddedFont>
      <p:font typeface="Arial Bold" panose="020B0704020202020204" pitchFamily="34" charset="0"/>
      <p:bold r:id="rId69"/>
    </p:embeddedFont>
    <p:embeddedFont>
      <p:font typeface="微软雅黑" panose="020B0503020204020204" pitchFamily="34" charset="-122"/>
      <p:regular r:id="rId70"/>
      <p:bold r:id="rId71"/>
    </p:embeddedFont>
    <p:embeddedFont>
      <p:font typeface="Rockwell" panose="02060603020205020403" pitchFamily="18" charset="0"/>
      <p:regular r:id="rId72"/>
      <p:bold r:id="rId73"/>
      <p:italic r:id="rId74"/>
      <p:boldItalic r:id="rId75"/>
    </p:embeddedFont>
    <p:embeddedFont>
      <p:font typeface="MS PGothic" panose="020B0600070205080204" pitchFamily="34" charset="-128"/>
      <p:regular r:id="rId76"/>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C60C30"/>
    <a:srgbClr val="D9D9D9"/>
    <a:srgbClr val="C00C30"/>
    <a:srgbClr val="C03A0C"/>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50" autoAdjust="0"/>
    <p:restoredTop sz="86431" autoAdjust="0"/>
  </p:normalViewPr>
  <p:slideViewPr>
    <p:cSldViewPr snapToGrid="0" snapToObjects="1" showGuides="1">
      <p:cViewPr varScale="1">
        <p:scale>
          <a:sx n="97" d="100"/>
          <a:sy n="97" d="100"/>
        </p:scale>
        <p:origin x="804" y="72"/>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5.fntdata"/><Relationship Id="rId7" Type="http://schemas.openxmlformats.org/officeDocument/2006/relationships/slide" Target="slides/slide1.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Channel Prioritizing By-Batch </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 Channel Go-live</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Impacts &amp; Regression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BF016E1C-2150-4A34-B21A-7FCC620067CB}" type="presOf" srcId="{797350B1-DEBB-441F-93ED-F2BD57F989B1}" destId="{BDA49809-6523-431F-A91A-40C1BE715B57}" srcOrd="0" destOrd="0" presId="urn:microsoft.com/office/officeart/2008/layout/VerticalCurvedList"/>
    <dgm:cxn modelId="{FB504CA8-C7CF-4F5E-A3E3-F7214759F0D5}" type="presOf" srcId="{4866FC05-64BA-4ABE-A6BD-DA0BAB67142B}" destId="{03C9CC86-1A36-4B36-9D1D-8FBF5936D569}"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1B5A6272-BB5C-4C3D-AA51-8F01ECD4031F}" type="presOf" srcId="{7822CA35-7BED-4B7C-80BC-1BD0BE9DC0A6}" destId="{E8E70B93-090A-4877-9FC0-88C3BF93EC8A}"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6FEE26D1-2571-47D3-A6DD-4EF70339AEF6}" srcId="{65DB3F53-4DBA-4514-B8A3-E949ADAFC606}" destId="{762CE8C4-3846-4D17-A79A-564FF5F670B3}" srcOrd="0" destOrd="0" parTransId="{27AEF343-7FFD-45BF-9EF0-FE5137626A05}" sibTransId="{797350B1-DEBB-441F-93ED-F2BD57F989B1}"/>
    <dgm:cxn modelId="{DF18F490-4B20-477F-8BF4-63F5494AC237}" type="presOf" srcId="{65DB3F53-4DBA-4514-B8A3-E949ADAFC606}" destId="{6FFD8455-7092-469B-BEB5-8B9911BF3AE8}" srcOrd="0" destOrd="0" presId="urn:microsoft.com/office/officeart/2008/layout/VerticalCurvedList"/>
    <dgm:cxn modelId="{A61433B3-9991-40A1-AD00-05D60DE797BC}" type="presOf" srcId="{762CE8C4-3846-4D17-A79A-564FF5F670B3}" destId="{CE7664BC-2AC0-4C6F-A4CC-43BB27DB9268}" srcOrd="0" destOrd="0" presId="urn:microsoft.com/office/officeart/2008/layout/VerticalCurvedList"/>
    <dgm:cxn modelId="{25ACF45B-22E2-4FF7-856B-B3EA0EAF48C3}" type="presOf" srcId="{35966012-F97E-4024-B8E6-1478E2230328}" destId="{BEDA1B18-0F5D-4AA4-A49D-929BC54580A2}" srcOrd="0" destOrd="0" presId="urn:microsoft.com/office/officeart/2008/layout/VerticalCurvedList"/>
    <dgm:cxn modelId="{9F2ECF5A-5B90-49EA-A982-D890C5CCAD1A}" type="presParOf" srcId="{6FFD8455-7092-469B-BEB5-8B9911BF3AE8}" destId="{2F4917E6-B6C5-4F59-96C7-40EA60153CD5}" srcOrd="0" destOrd="0" presId="urn:microsoft.com/office/officeart/2008/layout/VerticalCurvedList"/>
    <dgm:cxn modelId="{EAB48F47-2EFC-4B1A-AAE3-34C0255A14E1}" type="presParOf" srcId="{2F4917E6-B6C5-4F59-96C7-40EA60153CD5}" destId="{49827C27-E75B-4286-AFBB-B30425A1DC9A}" srcOrd="0" destOrd="0" presId="urn:microsoft.com/office/officeart/2008/layout/VerticalCurvedList"/>
    <dgm:cxn modelId="{FC0BC712-6488-4802-AE4D-9E75B601C09A}" type="presParOf" srcId="{49827C27-E75B-4286-AFBB-B30425A1DC9A}" destId="{41B333CD-F491-46DC-A9B6-E514357694BC}" srcOrd="0" destOrd="0" presId="urn:microsoft.com/office/officeart/2008/layout/VerticalCurvedList"/>
    <dgm:cxn modelId="{B48D1DE6-E18B-4F9E-B060-911B91F02B7E}" type="presParOf" srcId="{49827C27-E75B-4286-AFBB-B30425A1DC9A}" destId="{BDA49809-6523-431F-A91A-40C1BE715B57}" srcOrd="1" destOrd="0" presId="urn:microsoft.com/office/officeart/2008/layout/VerticalCurvedList"/>
    <dgm:cxn modelId="{7FE0A028-DD39-46EF-BC62-912D6FCC3AEF}" type="presParOf" srcId="{49827C27-E75B-4286-AFBB-B30425A1DC9A}" destId="{8CAC7483-38AF-449F-B089-B260C73BFC9A}" srcOrd="2" destOrd="0" presId="urn:microsoft.com/office/officeart/2008/layout/VerticalCurvedList"/>
    <dgm:cxn modelId="{4E4E7F2E-C434-47F8-8BFD-2047DEEF7FF6}" type="presParOf" srcId="{49827C27-E75B-4286-AFBB-B30425A1DC9A}" destId="{AA20E0A2-45FD-4B2C-A890-2C7BF230FC3E}" srcOrd="3" destOrd="0" presId="urn:microsoft.com/office/officeart/2008/layout/VerticalCurvedList"/>
    <dgm:cxn modelId="{E71D4C8E-0029-4A81-B49D-00CFECB8980E}" type="presParOf" srcId="{2F4917E6-B6C5-4F59-96C7-40EA60153CD5}" destId="{CE7664BC-2AC0-4C6F-A4CC-43BB27DB9268}" srcOrd="1" destOrd="0" presId="urn:microsoft.com/office/officeart/2008/layout/VerticalCurvedList"/>
    <dgm:cxn modelId="{56F12D81-A587-4515-B7FE-ACF186630B16}" type="presParOf" srcId="{2F4917E6-B6C5-4F59-96C7-40EA60153CD5}" destId="{64A483F8-6A1A-44AE-B82F-AC593BFD5E25}" srcOrd="2" destOrd="0" presId="urn:microsoft.com/office/officeart/2008/layout/VerticalCurvedList"/>
    <dgm:cxn modelId="{488BDDE7-0EC8-43BF-981B-B63BD1EF8C95}" type="presParOf" srcId="{64A483F8-6A1A-44AE-B82F-AC593BFD5E25}" destId="{0FB5BD0F-3849-437E-A7CF-D52DFF4BDFB9}" srcOrd="0" destOrd="0" presId="urn:microsoft.com/office/officeart/2008/layout/VerticalCurvedList"/>
    <dgm:cxn modelId="{AA2EA0BD-8B57-42F2-B450-5E972E37D6FB}" type="presParOf" srcId="{2F4917E6-B6C5-4F59-96C7-40EA60153CD5}" destId="{E8E70B93-090A-4877-9FC0-88C3BF93EC8A}" srcOrd="3" destOrd="0" presId="urn:microsoft.com/office/officeart/2008/layout/VerticalCurvedList"/>
    <dgm:cxn modelId="{0A702D59-E873-48DE-8869-59F0635DBCE9}" type="presParOf" srcId="{2F4917E6-B6C5-4F59-96C7-40EA60153CD5}" destId="{682764E6-AD4E-4D60-BB3B-A93A6105E7B0}" srcOrd="4" destOrd="0" presId="urn:microsoft.com/office/officeart/2008/layout/VerticalCurvedList"/>
    <dgm:cxn modelId="{46967873-F05F-48D2-9D74-6BD648B2F396}" type="presParOf" srcId="{682764E6-AD4E-4D60-BB3B-A93A6105E7B0}" destId="{40620CEF-5DDD-4481-B556-3F787E71DA70}" srcOrd="0" destOrd="0" presId="urn:microsoft.com/office/officeart/2008/layout/VerticalCurvedList"/>
    <dgm:cxn modelId="{2E07D175-AAB0-4DA0-B585-84D055D8B1B9}" type="presParOf" srcId="{2F4917E6-B6C5-4F59-96C7-40EA60153CD5}" destId="{03C9CC86-1A36-4B36-9D1D-8FBF5936D569}" srcOrd="5" destOrd="0" presId="urn:microsoft.com/office/officeart/2008/layout/VerticalCurvedList"/>
    <dgm:cxn modelId="{33BC80D3-8CDA-4D51-B3F1-1EACB502AD06}" type="presParOf" srcId="{2F4917E6-B6C5-4F59-96C7-40EA60153CD5}" destId="{D33196F0-7A86-4F08-9050-CE2740206703}" srcOrd="6" destOrd="0" presId="urn:microsoft.com/office/officeart/2008/layout/VerticalCurvedList"/>
    <dgm:cxn modelId="{1EEA5B83-27C1-4898-A190-B4BD4C7BCCD4}" type="presParOf" srcId="{D33196F0-7A86-4F08-9050-CE2740206703}" destId="{F8EE2EE6-E611-4509-98BE-05251B219DA8}" srcOrd="0" destOrd="0" presId="urn:microsoft.com/office/officeart/2008/layout/VerticalCurvedList"/>
    <dgm:cxn modelId="{8312345C-B5EE-4170-89C4-59BEA5DC2016}" type="presParOf" srcId="{2F4917E6-B6C5-4F59-96C7-40EA60153CD5}" destId="{BEDA1B18-0F5D-4AA4-A49D-929BC54580A2}" srcOrd="7" destOrd="0" presId="urn:microsoft.com/office/officeart/2008/layout/VerticalCurvedList"/>
    <dgm:cxn modelId="{D8A2E801-B18B-4FAA-91A7-062B6DF2DE7F}" type="presParOf" srcId="{2F4917E6-B6C5-4F59-96C7-40EA60153CD5}" destId="{87C514B7-7B97-4E60-B23D-9BA1BE322AD3}" srcOrd="8" destOrd="0" presId="urn:microsoft.com/office/officeart/2008/layout/VerticalCurvedList"/>
    <dgm:cxn modelId="{0160366A-BB7C-4895-BBBA-8C455A84FCA0}"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1C72A-9584-4CD6-AD2A-FB1DE302D2A1}"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GB"/>
        </a:p>
      </dgm:t>
    </dgm:pt>
    <dgm:pt modelId="{34BC8884-1AE7-4971-9DA6-19A20A9CD567}">
      <dgm:prSet phldrT="[Text]"/>
      <dgm:spPr/>
      <dgm:t>
        <a:bodyPr/>
        <a:lstStyle/>
        <a:p>
          <a:r>
            <a:rPr lang="en-US" dirty="0" smtClean="0"/>
            <a:t>Regression Test Cycle I</a:t>
          </a:r>
          <a:endParaRPr lang="en-GB" dirty="0"/>
        </a:p>
      </dgm:t>
    </dgm:pt>
    <dgm:pt modelId="{B0655CD8-6B3B-40B0-B2D2-294D0A62C462}" type="parTrans" cxnId="{3ED8F2E5-8C7D-4CC2-89CA-AE72C6852B8F}">
      <dgm:prSet/>
      <dgm:spPr/>
      <dgm:t>
        <a:bodyPr/>
        <a:lstStyle/>
        <a:p>
          <a:endParaRPr lang="en-GB"/>
        </a:p>
      </dgm:t>
    </dgm:pt>
    <dgm:pt modelId="{A87AA2B9-AE82-4E4A-A71F-999BE2CFDDFC}" type="sibTrans" cxnId="{3ED8F2E5-8C7D-4CC2-89CA-AE72C6852B8F}">
      <dgm:prSet/>
      <dgm:spPr/>
      <dgm:t>
        <a:bodyPr/>
        <a:lstStyle/>
        <a:p>
          <a:endParaRPr lang="en-GB"/>
        </a:p>
      </dgm:t>
    </dgm:pt>
    <dgm:pt modelId="{9F32F55E-9884-49C5-A7D0-B00122B56569}">
      <dgm:prSet phldrT="[Text]"/>
      <dgm:spPr/>
      <dgm:t>
        <a:bodyPr/>
        <a:lstStyle/>
        <a:p>
          <a:r>
            <a:rPr lang="en-GB" dirty="0" smtClean="0"/>
            <a:t>End-to-end Integration Points and/or</a:t>
          </a:r>
          <a:endParaRPr lang="en-GB" dirty="0"/>
        </a:p>
      </dgm:t>
    </dgm:pt>
    <dgm:pt modelId="{948DBFD2-7374-4C30-B0DE-C467521CD3C0}" type="parTrans" cxnId="{854F458D-8E4D-4E50-959D-F8567C0690E3}">
      <dgm:prSet/>
      <dgm:spPr/>
      <dgm:t>
        <a:bodyPr/>
        <a:lstStyle/>
        <a:p>
          <a:endParaRPr lang="en-GB"/>
        </a:p>
      </dgm:t>
    </dgm:pt>
    <dgm:pt modelId="{81DBD829-FCFB-4B40-A261-0394A4AB9CF9}" type="sibTrans" cxnId="{854F458D-8E4D-4E50-959D-F8567C0690E3}">
      <dgm:prSet/>
      <dgm:spPr/>
      <dgm:t>
        <a:bodyPr/>
        <a:lstStyle/>
        <a:p>
          <a:endParaRPr lang="en-GB"/>
        </a:p>
      </dgm:t>
    </dgm:pt>
    <dgm:pt modelId="{944EF0C4-F827-42B1-AFF5-56B065E410A2}">
      <dgm:prSet phldrT="[Text]"/>
      <dgm:spPr/>
      <dgm:t>
        <a:bodyPr/>
        <a:lstStyle/>
        <a:p>
          <a:r>
            <a:rPr lang="en-GB" dirty="0" smtClean="0"/>
            <a:t>Impacted Integration Points and/or</a:t>
          </a:r>
          <a:endParaRPr lang="en-GB" dirty="0"/>
        </a:p>
      </dgm:t>
    </dgm:pt>
    <dgm:pt modelId="{F3539AE3-22F2-4CC3-A90C-D1B4A1597A05}" type="parTrans" cxnId="{81405A8C-9FA8-4364-8845-F737F17C452C}">
      <dgm:prSet/>
      <dgm:spPr/>
      <dgm:t>
        <a:bodyPr/>
        <a:lstStyle/>
        <a:p>
          <a:endParaRPr lang="en-GB"/>
        </a:p>
      </dgm:t>
    </dgm:pt>
    <dgm:pt modelId="{4FEC0D9D-D7DF-4C9C-B8D0-AD3CFFED01A4}" type="sibTrans" cxnId="{81405A8C-9FA8-4364-8845-F737F17C452C}">
      <dgm:prSet/>
      <dgm:spPr/>
      <dgm:t>
        <a:bodyPr/>
        <a:lstStyle/>
        <a:p>
          <a:endParaRPr lang="en-GB"/>
        </a:p>
      </dgm:t>
    </dgm:pt>
    <dgm:pt modelId="{F18319E0-95EF-44FC-9DB7-D9AD7A27F023}">
      <dgm:prSet phldrT="[Text]"/>
      <dgm:spPr/>
      <dgm:t>
        <a:bodyPr/>
        <a:lstStyle/>
        <a:p>
          <a:r>
            <a:rPr lang="en-US" dirty="0" smtClean="0"/>
            <a:t>Regression Test Cycle II</a:t>
          </a:r>
          <a:endParaRPr lang="en-GB" dirty="0"/>
        </a:p>
      </dgm:t>
    </dgm:pt>
    <dgm:pt modelId="{66A8F0C7-0125-481D-9C39-B99EA4CD81B0}" type="parTrans" cxnId="{9F2D0A06-91E8-465B-A823-514E7934AFC2}">
      <dgm:prSet/>
      <dgm:spPr/>
      <dgm:t>
        <a:bodyPr/>
        <a:lstStyle/>
        <a:p>
          <a:endParaRPr lang="en-GB"/>
        </a:p>
      </dgm:t>
    </dgm:pt>
    <dgm:pt modelId="{6AFFC8D4-5B6F-4A9C-A518-1E4EAF040974}" type="sibTrans" cxnId="{9F2D0A06-91E8-465B-A823-514E7934AFC2}">
      <dgm:prSet/>
      <dgm:spPr/>
      <dgm:t>
        <a:bodyPr/>
        <a:lstStyle/>
        <a:p>
          <a:endParaRPr lang="en-GB"/>
        </a:p>
      </dgm:t>
    </dgm:pt>
    <dgm:pt modelId="{8B992F02-3C55-454C-8632-94C21DDA5513}">
      <dgm:prSet phldrT="[Text]"/>
      <dgm:spPr/>
      <dgm:t>
        <a:bodyPr/>
        <a:lstStyle/>
        <a:p>
          <a:r>
            <a:rPr lang="en-GB" dirty="0" smtClean="0"/>
            <a:t>End-to-end Integration Points and/or</a:t>
          </a:r>
          <a:endParaRPr lang="en-GB" dirty="0"/>
        </a:p>
      </dgm:t>
    </dgm:pt>
    <dgm:pt modelId="{6D7EF79A-9017-4E8F-A358-EBF070B74E74}" type="parTrans" cxnId="{63E15E9A-83AA-431E-8400-597CEE9BB361}">
      <dgm:prSet/>
      <dgm:spPr/>
      <dgm:t>
        <a:bodyPr/>
        <a:lstStyle/>
        <a:p>
          <a:endParaRPr lang="en-GB"/>
        </a:p>
      </dgm:t>
    </dgm:pt>
    <dgm:pt modelId="{65C927BE-9B5D-4B23-B774-6E7AE6E38DF0}" type="sibTrans" cxnId="{63E15E9A-83AA-431E-8400-597CEE9BB361}">
      <dgm:prSet/>
      <dgm:spPr/>
      <dgm:t>
        <a:bodyPr/>
        <a:lstStyle/>
        <a:p>
          <a:endParaRPr lang="en-GB"/>
        </a:p>
      </dgm:t>
    </dgm:pt>
    <dgm:pt modelId="{9E9FD7E8-4F0E-4C4D-B7BD-150668170102}">
      <dgm:prSet phldrT="[Text]"/>
      <dgm:spPr/>
      <dgm:t>
        <a:bodyPr/>
        <a:lstStyle/>
        <a:p>
          <a:r>
            <a:rPr lang="en-US" dirty="0" smtClean="0"/>
            <a:t>Regression Test Cycle III</a:t>
          </a:r>
        </a:p>
        <a:p>
          <a:r>
            <a:rPr lang="en-US" dirty="0" smtClean="0"/>
            <a:t>And so on…</a:t>
          </a:r>
          <a:endParaRPr lang="en-GB" dirty="0"/>
        </a:p>
      </dgm:t>
    </dgm:pt>
    <dgm:pt modelId="{00568866-6149-47D1-99A0-97EC602C75E3}" type="parTrans" cxnId="{07454DC3-2537-4847-9FC4-3BBD0BAD598C}">
      <dgm:prSet/>
      <dgm:spPr/>
      <dgm:t>
        <a:bodyPr/>
        <a:lstStyle/>
        <a:p>
          <a:endParaRPr lang="en-GB"/>
        </a:p>
      </dgm:t>
    </dgm:pt>
    <dgm:pt modelId="{024604AC-01CF-4A2E-8BB0-3280BF59B9FA}" type="sibTrans" cxnId="{07454DC3-2537-4847-9FC4-3BBD0BAD598C}">
      <dgm:prSet/>
      <dgm:spPr/>
      <dgm:t>
        <a:bodyPr/>
        <a:lstStyle/>
        <a:p>
          <a:endParaRPr lang="en-GB"/>
        </a:p>
      </dgm:t>
    </dgm:pt>
    <dgm:pt modelId="{6CF8B925-1B03-4707-ADA4-8F402379E68E}">
      <dgm:prSet phldrT="[Text]"/>
      <dgm:spPr/>
      <dgm:t>
        <a:bodyPr/>
        <a:lstStyle/>
        <a:p>
          <a:r>
            <a:rPr lang="en-US" altLang="zh-CN" dirty="0" smtClean="0"/>
            <a:t>Additional Bug</a:t>
          </a:r>
          <a:r>
            <a:rPr lang="en-GB" altLang="zh-CN" dirty="0" smtClean="0"/>
            <a:t> Fixes</a:t>
          </a:r>
          <a:endParaRPr lang="en-GB" dirty="0"/>
        </a:p>
      </dgm:t>
    </dgm:pt>
    <dgm:pt modelId="{DB47D9FC-C6C1-4AEE-9BB7-56DCAFE57C7E}" type="parTrans" cxnId="{64B46B38-7196-4346-AABC-61C642FD99AB}">
      <dgm:prSet/>
      <dgm:spPr/>
      <dgm:t>
        <a:bodyPr/>
        <a:lstStyle/>
        <a:p>
          <a:endParaRPr lang="en-GB"/>
        </a:p>
      </dgm:t>
    </dgm:pt>
    <dgm:pt modelId="{73D9E753-6192-4455-9878-17DEE8CFE14A}" type="sibTrans" cxnId="{64B46B38-7196-4346-AABC-61C642FD99AB}">
      <dgm:prSet/>
      <dgm:spPr/>
      <dgm:t>
        <a:bodyPr/>
        <a:lstStyle/>
        <a:p>
          <a:endParaRPr lang="en-GB"/>
        </a:p>
      </dgm:t>
    </dgm:pt>
    <dgm:pt modelId="{E7FC0815-B245-4260-9B4F-3EA6FD755AFB}">
      <dgm:prSet phldrT="[Text]"/>
      <dgm:spPr/>
      <dgm:t>
        <a:bodyPr/>
        <a:lstStyle/>
        <a:p>
          <a:r>
            <a:rPr lang="en-US" dirty="0" smtClean="0"/>
            <a:t>And so on…</a:t>
          </a:r>
          <a:endParaRPr lang="en-GB" dirty="0"/>
        </a:p>
      </dgm:t>
    </dgm:pt>
    <dgm:pt modelId="{F0BA4B04-CA39-46F1-8FAC-6490ED39C656}" type="parTrans" cxnId="{763BF3BB-E7A8-405E-B640-84CE0DA1B6FF}">
      <dgm:prSet/>
      <dgm:spPr/>
      <dgm:t>
        <a:bodyPr/>
        <a:lstStyle/>
        <a:p>
          <a:endParaRPr lang="en-GB"/>
        </a:p>
      </dgm:t>
    </dgm:pt>
    <dgm:pt modelId="{ED4DF6BA-98C8-4960-A706-E1B34066AD45}" type="sibTrans" cxnId="{763BF3BB-E7A8-405E-B640-84CE0DA1B6FF}">
      <dgm:prSet/>
      <dgm:spPr/>
      <dgm:t>
        <a:bodyPr/>
        <a:lstStyle/>
        <a:p>
          <a:endParaRPr lang="en-GB"/>
        </a:p>
      </dgm:t>
    </dgm:pt>
    <dgm:pt modelId="{72A20941-16F0-4503-A066-478BF57EE2EA}">
      <dgm:prSet phldrT="[Text]"/>
      <dgm:spPr/>
      <dgm:t>
        <a:bodyPr/>
        <a:lstStyle/>
        <a:p>
          <a:r>
            <a:rPr lang="en-GB" dirty="0" smtClean="0"/>
            <a:t>MQ New Features and/or</a:t>
          </a:r>
          <a:endParaRPr lang="en-GB" dirty="0"/>
        </a:p>
      </dgm:t>
    </dgm:pt>
    <dgm:pt modelId="{F8C5A9F8-00C2-4DC0-B2FB-0CD1109E7683}" type="parTrans" cxnId="{D47EFE72-CD79-4F4B-AC41-2094C4FE64EF}">
      <dgm:prSet/>
      <dgm:spPr/>
      <dgm:t>
        <a:bodyPr/>
        <a:lstStyle/>
        <a:p>
          <a:endParaRPr lang="en-GB"/>
        </a:p>
      </dgm:t>
    </dgm:pt>
    <dgm:pt modelId="{B261118A-CF1D-4343-83D8-4B806CAB6AA5}" type="sibTrans" cxnId="{D47EFE72-CD79-4F4B-AC41-2094C4FE64EF}">
      <dgm:prSet/>
      <dgm:spPr/>
      <dgm:t>
        <a:bodyPr/>
        <a:lstStyle/>
        <a:p>
          <a:endParaRPr lang="en-GB"/>
        </a:p>
      </dgm:t>
    </dgm:pt>
    <dgm:pt modelId="{7D8B4056-9002-492C-8A2B-A4FC1BA18282}">
      <dgm:prSet phldrT="[Text]"/>
      <dgm:spPr/>
      <dgm:t>
        <a:bodyPr/>
        <a:lstStyle/>
        <a:p>
          <a:r>
            <a:rPr lang="en-GB" dirty="0" smtClean="0"/>
            <a:t>Application Enhancements</a:t>
          </a:r>
          <a:endParaRPr lang="en-GB" dirty="0"/>
        </a:p>
      </dgm:t>
    </dgm:pt>
    <dgm:pt modelId="{E98DAD69-843A-463F-98F0-1E0F93FB320E}" type="parTrans" cxnId="{C341AF60-ACBA-4DA1-85C6-12CDD6CAF544}">
      <dgm:prSet/>
      <dgm:spPr/>
      <dgm:t>
        <a:bodyPr/>
        <a:lstStyle/>
        <a:p>
          <a:endParaRPr lang="en-GB"/>
        </a:p>
      </dgm:t>
    </dgm:pt>
    <dgm:pt modelId="{362DE708-B876-438C-AFDB-D580B9FED6D9}" type="sibTrans" cxnId="{C341AF60-ACBA-4DA1-85C6-12CDD6CAF544}">
      <dgm:prSet/>
      <dgm:spPr/>
      <dgm:t>
        <a:bodyPr/>
        <a:lstStyle/>
        <a:p>
          <a:endParaRPr lang="en-GB"/>
        </a:p>
      </dgm:t>
    </dgm:pt>
    <dgm:pt modelId="{399FDFE4-7D49-45E0-8678-D354E6B2FE03}">
      <dgm:prSet/>
      <dgm:spPr/>
      <dgm:t>
        <a:bodyPr/>
        <a:lstStyle/>
        <a:p>
          <a:r>
            <a:rPr lang="en-GB" dirty="0" smtClean="0"/>
            <a:t>Impacted Integration Points and/or</a:t>
          </a:r>
          <a:endParaRPr lang="en-GB" dirty="0"/>
        </a:p>
      </dgm:t>
    </dgm:pt>
    <dgm:pt modelId="{1BF1FBA0-F726-4616-8212-39D37AB92652}" type="parTrans" cxnId="{51AF642D-D553-4B4F-B5FF-90FDBF162B9B}">
      <dgm:prSet/>
      <dgm:spPr/>
      <dgm:t>
        <a:bodyPr/>
        <a:lstStyle/>
        <a:p>
          <a:endParaRPr lang="en-GB"/>
        </a:p>
      </dgm:t>
    </dgm:pt>
    <dgm:pt modelId="{1AC7EBA6-95A0-475F-A8E5-268F06902678}" type="sibTrans" cxnId="{51AF642D-D553-4B4F-B5FF-90FDBF162B9B}">
      <dgm:prSet/>
      <dgm:spPr/>
      <dgm:t>
        <a:bodyPr/>
        <a:lstStyle/>
        <a:p>
          <a:endParaRPr lang="en-GB"/>
        </a:p>
      </dgm:t>
    </dgm:pt>
    <dgm:pt modelId="{5C98303F-7D7F-477C-80D3-B04E2E9A0898}">
      <dgm:prSet/>
      <dgm:spPr/>
      <dgm:t>
        <a:bodyPr/>
        <a:lstStyle/>
        <a:p>
          <a:r>
            <a:rPr lang="en-GB" dirty="0" smtClean="0"/>
            <a:t>Additional MQ New Features and/or</a:t>
          </a:r>
          <a:endParaRPr lang="en-GB" dirty="0"/>
        </a:p>
      </dgm:t>
    </dgm:pt>
    <dgm:pt modelId="{048DD7A6-50B4-4EDC-91C9-73D6487619E2}" type="parTrans" cxnId="{06BF4EB4-6267-4F31-88D0-3FB7F77C0F20}">
      <dgm:prSet/>
      <dgm:spPr/>
      <dgm:t>
        <a:bodyPr/>
        <a:lstStyle/>
        <a:p>
          <a:endParaRPr lang="en-GB"/>
        </a:p>
      </dgm:t>
    </dgm:pt>
    <dgm:pt modelId="{4CBFB6A4-8711-4490-954C-1DA19678FFD9}" type="sibTrans" cxnId="{06BF4EB4-6267-4F31-88D0-3FB7F77C0F20}">
      <dgm:prSet/>
      <dgm:spPr/>
      <dgm:t>
        <a:bodyPr/>
        <a:lstStyle/>
        <a:p>
          <a:endParaRPr lang="en-GB"/>
        </a:p>
      </dgm:t>
    </dgm:pt>
    <dgm:pt modelId="{D1A7E0FD-D219-45EE-BE39-40FF182969B6}">
      <dgm:prSet/>
      <dgm:spPr/>
      <dgm:t>
        <a:bodyPr/>
        <a:lstStyle/>
        <a:p>
          <a:r>
            <a:rPr lang="en-GB" dirty="0" smtClean="0"/>
            <a:t>Additional Application Enhancements</a:t>
          </a:r>
          <a:endParaRPr lang="en-GB" dirty="0"/>
        </a:p>
      </dgm:t>
    </dgm:pt>
    <dgm:pt modelId="{05FA60C3-B367-4259-8CD6-4A221DEFDA3C}" type="parTrans" cxnId="{31B341D0-0A8F-4AFB-95BB-2BAAF2A39AC9}">
      <dgm:prSet/>
      <dgm:spPr/>
      <dgm:t>
        <a:bodyPr/>
        <a:lstStyle/>
        <a:p>
          <a:endParaRPr lang="en-GB"/>
        </a:p>
      </dgm:t>
    </dgm:pt>
    <dgm:pt modelId="{9C36EA2B-9C2A-42FA-8E90-6813213CE4E6}" type="sibTrans" cxnId="{31B341D0-0A8F-4AFB-95BB-2BAAF2A39AC9}">
      <dgm:prSet/>
      <dgm:spPr/>
      <dgm:t>
        <a:bodyPr/>
        <a:lstStyle/>
        <a:p>
          <a:endParaRPr lang="en-GB"/>
        </a:p>
      </dgm:t>
    </dgm:pt>
    <dgm:pt modelId="{264CCFB9-75C2-4092-B0A1-23D69A054BA3}">
      <dgm:prSet phldrT="[Text]"/>
      <dgm:spPr/>
      <dgm:t>
        <a:bodyPr/>
        <a:lstStyle/>
        <a:p>
          <a:r>
            <a:rPr lang="en-US" altLang="zh-CN" dirty="0" smtClean="0"/>
            <a:t>Bug</a:t>
          </a:r>
          <a:r>
            <a:rPr lang="en-GB" altLang="zh-CN" dirty="0" smtClean="0"/>
            <a:t> Fixes</a:t>
          </a:r>
          <a:endParaRPr lang="en-GB" dirty="0"/>
        </a:p>
      </dgm:t>
    </dgm:pt>
    <dgm:pt modelId="{C54FEC81-A5F1-43EF-B67B-91FACBA6D30A}" type="parTrans" cxnId="{960161A9-68F7-40E3-B2CC-999DA810AA6D}">
      <dgm:prSet/>
      <dgm:spPr/>
      <dgm:t>
        <a:bodyPr/>
        <a:lstStyle/>
        <a:p>
          <a:endParaRPr lang="en-GB"/>
        </a:p>
      </dgm:t>
    </dgm:pt>
    <dgm:pt modelId="{7A6CBE69-96D2-439F-9F5F-41AD9B6237F5}" type="sibTrans" cxnId="{960161A9-68F7-40E3-B2CC-999DA810AA6D}">
      <dgm:prSet/>
      <dgm:spPr/>
      <dgm:t>
        <a:bodyPr/>
        <a:lstStyle/>
        <a:p>
          <a:endParaRPr lang="en-GB"/>
        </a:p>
      </dgm:t>
    </dgm:pt>
    <dgm:pt modelId="{325E000A-6B3E-4E75-9519-27A122B9F7EC}">
      <dgm:prSet/>
      <dgm:spPr/>
      <dgm:t>
        <a:bodyPr/>
        <a:lstStyle/>
        <a:p>
          <a:r>
            <a:rPr lang="en-GB" dirty="0" smtClean="0"/>
            <a:t>Additional MQ New Features and/or</a:t>
          </a:r>
          <a:endParaRPr lang="en-GB" dirty="0"/>
        </a:p>
      </dgm:t>
    </dgm:pt>
    <dgm:pt modelId="{4CA539A5-0117-4DD5-905C-AF6BD4B77008}" type="parTrans" cxnId="{9FAF2FB0-E938-4279-A8FE-5081B66AC175}">
      <dgm:prSet/>
      <dgm:spPr/>
      <dgm:t>
        <a:bodyPr/>
        <a:lstStyle/>
        <a:p>
          <a:endParaRPr lang="en-GB"/>
        </a:p>
      </dgm:t>
    </dgm:pt>
    <dgm:pt modelId="{9D1C6F89-6B8B-44DA-B3CA-B66A459F1FFE}" type="sibTrans" cxnId="{9FAF2FB0-E938-4279-A8FE-5081B66AC175}">
      <dgm:prSet/>
      <dgm:spPr/>
      <dgm:t>
        <a:bodyPr/>
        <a:lstStyle/>
        <a:p>
          <a:endParaRPr lang="en-GB"/>
        </a:p>
      </dgm:t>
    </dgm:pt>
    <dgm:pt modelId="{65403A99-82D2-49B0-991E-F153F53A334D}">
      <dgm:prSet/>
      <dgm:spPr/>
      <dgm:t>
        <a:bodyPr/>
        <a:lstStyle/>
        <a:p>
          <a:r>
            <a:rPr lang="en-GB" dirty="0" smtClean="0"/>
            <a:t>Additional Application Enhancements</a:t>
          </a:r>
          <a:endParaRPr lang="en-GB" dirty="0"/>
        </a:p>
      </dgm:t>
    </dgm:pt>
    <dgm:pt modelId="{F24C89FA-1EDD-48D6-8E6C-E2B703A1AA07}" type="parTrans" cxnId="{9CF1D048-A025-445E-8E9C-0322137DFD86}">
      <dgm:prSet/>
      <dgm:spPr/>
      <dgm:t>
        <a:bodyPr/>
        <a:lstStyle/>
        <a:p>
          <a:endParaRPr lang="en-GB"/>
        </a:p>
      </dgm:t>
    </dgm:pt>
    <dgm:pt modelId="{80F5B513-16B0-4E9E-95F4-56316AF51BF3}" type="sibTrans" cxnId="{9CF1D048-A025-445E-8E9C-0322137DFD86}">
      <dgm:prSet/>
      <dgm:spPr/>
      <dgm:t>
        <a:bodyPr/>
        <a:lstStyle/>
        <a:p>
          <a:endParaRPr lang="en-GB"/>
        </a:p>
      </dgm:t>
    </dgm:pt>
    <dgm:pt modelId="{88970411-B185-4A78-BE15-EE5973064B76}" type="pres">
      <dgm:prSet presAssocID="{C6A1C72A-9584-4CD6-AD2A-FB1DE302D2A1}" presName="linearFlow" presStyleCnt="0">
        <dgm:presLayoutVars>
          <dgm:dir/>
          <dgm:animLvl val="lvl"/>
          <dgm:resizeHandles val="exact"/>
        </dgm:presLayoutVars>
      </dgm:prSet>
      <dgm:spPr/>
      <dgm:t>
        <a:bodyPr/>
        <a:lstStyle/>
        <a:p>
          <a:endParaRPr lang="en-US"/>
        </a:p>
      </dgm:t>
    </dgm:pt>
    <dgm:pt modelId="{05E8F6F0-BAA6-4C9A-9AA8-76430F83E337}" type="pres">
      <dgm:prSet presAssocID="{34BC8884-1AE7-4971-9DA6-19A20A9CD567}" presName="composite" presStyleCnt="0"/>
      <dgm:spPr/>
    </dgm:pt>
    <dgm:pt modelId="{FA2C3F82-FB7C-485D-971C-4D31A0C54D22}" type="pres">
      <dgm:prSet presAssocID="{34BC8884-1AE7-4971-9DA6-19A20A9CD567}" presName="parentText" presStyleLbl="alignNode1" presStyleIdx="0" presStyleCnt="3">
        <dgm:presLayoutVars>
          <dgm:chMax val="1"/>
          <dgm:bulletEnabled val="1"/>
        </dgm:presLayoutVars>
      </dgm:prSet>
      <dgm:spPr/>
      <dgm:t>
        <a:bodyPr/>
        <a:lstStyle/>
        <a:p>
          <a:endParaRPr lang="en-GB"/>
        </a:p>
      </dgm:t>
    </dgm:pt>
    <dgm:pt modelId="{D31D64A0-41EB-4F4A-BD4E-96273320AC92}" type="pres">
      <dgm:prSet presAssocID="{34BC8884-1AE7-4971-9DA6-19A20A9CD567}" presName="descendantText" presStyleLbl="alignAcc1" presStyleIdx="0" presStyleCnt="3">
        <dgm:presLayoutVars>
          <dgm:bulletEnabled val="1"/>
        </dgm:presLayoutVars>
      </dgm:prSet>
      <dgm:spPr/>
      <dgm:t>
        <a:bodyPr/>
        <a:lstStyle/>
        <a:p>
          <a:endParaRPr lang="en-GB"/>
        </a:p>
      </dgm:t>
    </dgm:pt>
    <dgm:pt modelId="{9F7AF63B-F8BB-45F7-B7D0-2F9D5052C699}" type="pres">
      <dgm:prSet presAssocID="{A87AA2B9-AE82-4E4A-A71F-999BE2CFDDFC}" presName="sp" presStyleCnt="0"/>
      <dgm:spPr/>
    </dgm:pt>
    <dgm:pt modelId="{79B93B6B-A258-4A87-85CA-325FC5929733}" type="pres">
      <dgm:prSet presAssocID="{F18319E0-95EF-44FC-9DB7-D9AD7A27F023}" presName="composite" presStyleCnt="0"/>
      <dgm:spPr/>
    </dgm:pt>
    <dgm:pt modelId="{22EF3C1A-2594-4928-AB60-5B4C3A9B6583}" type="pres">
      <dgm:prSet presAssocID="{F18319E0-95EF-44FC-9DB7-D9AD7A27F023}" presName="parentText" presStyleLbl="alignNode1" presStyleIdx="1" presStyleCnt="3">
        <dgm:presLayoutVars>
          <dgm:chMax val="1"/>
          <dgm:bulletEnabled val="1"/>
        </dgm:presLayoutVars>
      </dgm:prSet>
      <dgm:spPr/>
      <dgm:t>
        <a:bodyPr/>
        <a:lstStyle/>
        <a:p>
          <a:endParaRPr lang="en-GB"/>
        </a:p>
      </dgm:t>
    </dgm:pt>
    <dgm:pt modelId="{4FAA5825-7F95-4FFA-8CB1-C27599D3B872}" type="pres">
      <dgm:prSet presAssocID="{F18319E0-95EF-44FC-9DB7-D9AD7A27F023}" presName="descendantText" presStyleLbl="alignAcc1" presStyleIdx="1" presStyleCnt="3">
        <dgm:presLayoutVars>
          <dgm:bulletEnabled val="1"/>
        </dgm:presLayoutVars>
      </dgm:prSet>
      <dgm:spPr/>
      <dgm:t>
        <a:bodyPr/>
        <a:lstStyle/>
        <a:p>
          <a:endParaRPr lang="en-GB"/>
        </a:p>
      </dgm:t>
    </dgm:pt>
    <dgm:pt modelId="{E3550E54-DDAF-4515-9C2A-FCCB3E704D70}" type="pres">
      <dgm:prSet presAssocID="{6AFFC8D4-5B6F-4A9C-A518-1E4EAF040974}" presName="sp" presStyleCnt="0"/>
      <dgm:spPr/>
    </dgm:pt>
    <dgm:pt modelId="{E7729888-6966-4AEE-9545-2304ECFACA18}" type="pres">
      <dgm:prSet presAssocID="{9E9FD7E8-4F0E-4C4D-B7BD-150668170102}" presName="composite" presStyleCnt="0"/>
      <dgm:spPr/>
    </dgm:pt>
    <dgm:pt modelId="{48D832D6-1550-448C-93AF-F2D99C82691B}" type="pres">
      <dgm:prSet presAssocID="{9E9FD7E8-4F0E-4C4D-B7BD-150668170102}" presName="parentText" presStyleLbl="alignNode1" presStyleIdx="2" presStyleCnt="3">
        <dgm:presLayoutVars>
          <dgm:chMax val="1"/>
          <dgm:bulletEnabled val="1"/>
        </dgm:presLayoutVars>
      </dgm:prSet>
      <dgm:spPr/>
      <dgm:t>
        <a:bodyPr/>
        <a:lstStyle/>
        <a:p>
          <a:endParaRPr lang="en-GB"/>
        </a:p>
      </dgm:t>
    </dgm:pt>
    <dgm:pt modelId="{579A9666-2747-421F-A51F-C4C86F9DE80F}" type="pres">
      <dgm:prSet presAssocID="{9E9FD7E8-4F0E-4C4D-B7BD-150668170102}" presName="descendantText" presStyleLbl="alignAcc1" presStyleIdx="2" presStyleCnt="3">
        <dgm:presLayoutVars>
          <dgm:bulletEnabled val="1"/>
        </dgm:presLayoutVars>
      </dgm:prSet>
      <dgm:spPr/>
      <dgm:t>
        <a:bodyPr/>
        <a:lstStyle/>
        <a:p>
          <a:endParaRPr lang="en-GB"/>
        </a:p>
      </dgm:t>
    </dgm:pt>
  </dgm:ptLst>
  <dgm:cxnLst>
    <dgm:cxn modelId="{FC1193AA-B979-4C2C-8A8D-FED2E144D1B3}" type="presOf" srcId="{6CF8B925-1B03-4707-ADA4-8F402379E68E}" destId="{579A9666-2747-421F-A51F-C4C86F9DE80F}" srcOrd="0" destOrd="0" presId="urn:microsoft.com/office/officeart/2005/8/layout/chevron2"/>
    <dgm:cxn modelId="{07454DC3-2537-4847-9FC4-3BBD0BAD598C}" srcId="{C6A1C72A-9584-4CD6-AD2A-FB1DE302D2A1}" destId="{9E9FD7E8-4F0E-4C4D-B7BD-150668170102}" srcOrd="2" destOrd="0" parTransId="{00568866-6149-47D1-99A0-97EC602C75E3}" sibTransId="{024604AC-01CF-4A2E-8BB0-3280BF59B9FA}"/>
    <dgm:cxn modelId="{C1C79C71-B072-459C-B547-2465446D197D}" type="presOf" srcId="{264CCFB9-75C2-4092-B0A1-23D69A054BA3}" destId="{4FAA5825-7F95-4FFA-8CB1-C27599D3B872}" srcOrd="0" destOrd="0" presId="urn:microsoft.com/office/officeart/2005/8/layout/chevron2"/>
    <dgm:cxn modelId="{9FAF2FB0-E938-4279-A8FE-5081B66AC175}" srcId="{9E9FD7E8-4F0E-4C4D-B7BD-150668170102}" destId="{325E000A-6B3E-4E75-9519-27A122B9F7EC}" srcOrd="1" destOrd="0" parTransId="{4CA539A5-0117-4DD5-905C-AF6BD4B77008}" sibTransId="{9D1C6F89-6B8B-44DA-B3CA-B66A459F1FFE}"/>
    <dgm:cxn modelId="{7347C852-1CC2-439C-9DEC-01DF977ED05D}" type="presOf" srcId="{F18319E0-95EF-44FC-9DB7-D9AD7A27F023}" destId="{22EF3C1A-2594-4928-AB60-5B4C3A9B6583}" srcOrd="0" destOrd="0" presId="urn:microsoft.com/office/officeart/2005/8/layout/chevron2"/>
    <dgm:cxn modelId="{2FF0104B-EE39-47D8-993F-346A7549C559}" type="presOf" srcId="{9F32F55E-9884-49C5-A7D0-B00122B56569}" destId="{D31D64A0-41EB-4F4A-BD4E-96273320AC92}" srcOrd="0" destOrd="0" presId="urn:microsoft.com/office/officeart/2005/8/layout/chevron2"/>
    <dgm:cxn modelId="{9566A86E-4E4C-46A2-A6DC-202ACD8E0468}" type="presOf" srcId="{5C98303F-7D7F-477C-80D3-B04E2E9A0898}" destId="{4FAA5825-7F95-4FFA-8CB1-C27599D3B872}" srcOrd="0" destOrd="3" presId="urn:microsoft.com/office/officeart/2005/8/layout/chevron2"/>
    <dgm:cxn modelId="{5372E3E6-A82B-4D03-981D-69A527783FAB}" type="presOf" srcId="{65403A99-82D2-49B0-991E-F153F53A334D}" destId="{579A9666-2747-421F-A51F-C4C86F9DE80F}" srcOrd="0" destOrd="2" presId="urn:microsoft.com/office/officeart/2005/8/layout/chevron2"/>
    <dgm:cxn modelId="{C341AF60-ACBA-4DA1-85C6-12CDD6CAF544}" srcId="{34BC8884-1AE7-4971-9DA6-19A20A9CD567}" destId="{7D8B4056-9002-492C-8A2B-A4FC1BA18282}" srcOrd="3" destOrd="0" parTransId="{E98DAD69-843A-463F-98F0-1E0F93FB320E}" sibTransId="{362DE708-B876-438C-AFDB-D580B9FED6D9}"/>
    <dgm:cxn modelId="{D44FAEFA-D1BB-4EE4-96D2-E865152F6DA9}" type="presOf" srcId="{325E000A-6B3E-4E75-9519-27A122B9F7EC}" destId="{579A9666-2747-421F-A51F-C4C86F9DE80F}" srcOrd="0" destOrd="1" presId="urn:microsoft.com/office/officeart/2005/8/layout/chevron2"/>
    <dgm:cxn modelId="{5D7B1760-0039-41A8-842D-475F61343B9D}" type="presOf" srcId="{399FDFE4-7D49-45E0-8678-D354E6B2FE03}" destId="{4FAA5825-7F95-4FFA-8CB1-C27599D3B872}" srcOrd="0" destOrd="2" presId="urn:microsoft.com/office/officeart/2005/8/layout/chevron2"/>
    <dgm:cxn modelId="{63E15E9A-83AA-431E-8400-597CEE9BB361}" srcId="{F18319E0-95EF-44FC-9DB7-D9AD7A27F023}" destId="{8B992F02-3C55-454C-8632-94C21DDA5513}" srcOrd="1" destOrd="0" parTransId="{6D7EF79A-9017-4E8F-A358-EBF070B74E74}" sibTransId="{65C927BE-9B5D-4B23-B774-6E7AE6E38DF0}"/>
    <dgm:cxn modelId="{04EF66F1-4AC5-4D2D-A7C1-684B6735094C}" type="presOf" srcId="{C6A1C72A-9584-4CD6-AD2A-FB1DE302D2A1}" destId="{88970411-B185-4A78-BE15-EE5973064B76}" srcOrd="0" destOrd="0" presId="urn:microsoft.com/office/officeart/2005/8/layout/chevron2"/>
    <dgm:cxn modelId="{81405A8C-9FA8-4364-8845-F737F17C452C}" srcId="{34BC8884-1AE7-4971-9DA6-19A20A9CD567}" destId="{944EF0C4-F827-42B1-AFF5-56B065E410A2}" srcOrd="1" destOrd="0" parTransId="{F3539AE3-22F2-4CC3-A90C-D1B4A1597A05}" sibTransId="{4FEC0D9D-D7DF-4C9C-B8D0-AD3CFFED01A4}"/>
    <dgm:cxn modelId="{3ED8F2E5-8C7D-4CC2-89CA-AE72C6852B8F}" srcId="{C6A1C72A-9584-4CD6-AD2A-FB1DE302D2A1}" destId="{34BC8884-1AE7-4971-9DA6-19A20A9CD567}" srcOrd="0" destOrd="0" parTransId="{B0655CD8-6B3B-40B0-B2D2-294D0A62C462}" sibTransId="{A87AA2B9-AE82-4E4A-A71F-999BE2CFDDFC}"/>
    <dgm:cxn modelId="{9CF1D048-A025-445E-8E9C-0322137DFD86}" srcId="{9E9FD7E8-4F0E-4C4D-B7BD-150668170102}" destId="{65403A99-82D2-49B0-991E-F153F53A334D}" srcOrd="2" destOrd="0" parTransId="{F24C89FA-1EDD-48D6-8E6C-E2B703A1AA07}" sibTransId="{80F5B513-16B0-4E9E-95F4-56316AF51BF3}"/>
    <dgm:cxn modelId="{06EBF51E-C819-4486-9A57-9541B1DA6745}" type="presOf" srcId="{72A20941-16F0-4503-A066-478BF57EE2EA}" destId="{D31D64A0-41EB-4F4A-BD4E-96273320AC92}" srcOrd="0" destOrd="2" presId="urn:microsoft.com/office/officeart/2005/8/layout/chevron2"/>
    <dgm:cxn modelId="{71F95989-4357-43B0-BED4-FF84A38AF15F}" type="presOf" srcId="{D1A7E0FD-D219-45EE-BE39-40FF182969B6}" destId="{4FAA5825-7F95-4FFA-8CB1-C27599D3B872}" srcOrd="0" destOrd="4" presId="urn:microsoft.com/office/officeart/2005/8/layout/chevron2"/>
    <dgm:cxn modelId="{763BF3BB-E7A8-405E-B640-84CE0DA1B6FF}" srcId="{9E9FD7E8-4F0E-4C4D-B7BD-150668170102}" destId="{E7FC0815-B245-4260-9B4F-3EA6FD755AFB}" srcOrd="3" destOrd="0" parTransId="{F0BA4B04-CA39-46F1-8FAC-6490ED39C656}" sibTransId="{ED4DF6BA-98C8-4960-A706-E1B34066AD45}"/>
    <dgm:cxn modelId="{960161A9-68F7-40E3-B2CC-999DA810AA6D}" srcId="{F18319E0-95EF-44FC-9DB7-D9AD7A27F023}" destId="{264CCFB9-75C2-4092-B0A1-23D69A054BA3}" srcOrd="0" destOrd="0" parTransId="{C54FEC81-A5F1-43EF-B67B-91FACBA6D30A}" sibTransId="{7A6CBE69-96D2-439F-9F5F-41AD9B6237F5}"/>
    <dgm:cxn modelId="{06BF4EB4-6267-4F31-88D0-3FB7F77C0F20}" srcId="{F18319E0-95EF-44FC-9DB7-D9AD7A27F023}" destId="{5C98303F-7D7F-477C-80D3-B04E2E9A0898}" srcOrd="3" destOrd="0" parTransId="{048DD7A6-50B4-4EDC-91C9-73D6487619E2}" sibTransId="{4CBFB6A4-8711-4490-954C-1DA19678FFD9}"/>
    <dgm:cxn modelId="{51AF642D-D553-4B4F-B5FF-90FDBF162B9B}" srcId="{F18319E0-95EF-44FC-9DB7-D9AD7A27F023}" destId="{399FDFE4-7D49-45E0-8678-D354E6B2FE03}" srcOrd="2" destOrd="0" parTransId="{1BF1FBA0-F726-4616-8212-39D37AB92652}" sibTransId="{1AC7EBA6-95A0-475F-A8E5-268F06902678}"/>
    <dgm:cxn modelId="{854F458D-8E4D-4E50-959D-F8567C0690E3}" srcId="{34BC8884-1AE7-4971-9DA6-19A20A9CD567}" destId="{9F32F55E-9884-49C5-A7D0-B00122B56569}" srcOrd="0" destOrd="0" parTransId="{948DBFD2-7374-4C30-B0DE-C467521CD3C0}" sibTransId="{81DBD829-FCFB-4B40-A261-0394A4AB9CF9}"/>
    <dgm:cxn modelId="{84D95F58-BA31-4A16-900A-DBEBF4FF6C69}" type="presOf" srcId="{944EF0C4-F827-42B1-AFF5-56B065E410A2}" destId="{D31D64A0-41EB-4F4A-BD4E-96273320AC92}" srcOrd="0" destOrd="1" presId="urn:microsoft.com/office/officeart/2005/8/layout/chevron2"/>
    <dgm:cxn modelId="{F9A72FCC-EAA3-445C-B900-43E7B72E8501}" type="presOf" srcId="{8B992F02-3C55-454C-8632-94C21DDA5513}" destId="{4FAA5825-7F95-4FFA-8CB1-C27599D3B872}" srcOrd="0" destOrd="1" presId="urn:microsoft.com/office/officeart/2005/8/layout/chevron2"/>
    <dgm:cxn modelId="{0E1346E2-96A0-4D67-8C7D-776DC772E923}" type="presOf" srcId="{7D8B4056-9002-492C-8A2B-A4FC1BA18282}" destId="{D31D64A0-41EB-4F4A-BD4E-96273320AC92}" srcOrd="0" destOrd="3" presId="urn:microsoft.com/office/officeart/2005/8/layout/chevron2"/>
    <dgm:cxn modelId="{AD6FD771-A380-4657-8782-64E984D11903}" type="presOf" srcId="{9E9FD7E8-4F0E-4C4D-B7BD-150668170102}" destId="{48D832D6-1550-448C-93AF-F2D99C82691B}" srcOrd="0" destOrd="0" presId="urn:microsoft.com/office/officeart/2005/8/layout/chevron2"/>
    <dgm:cxn modelId="{31B341D0-0A8F-4AFB-95BB-2BAAF2A39AC9}" srcId="{F18319E0-95EF-44FC-9DB7-D9AD7A27F023}" destId="{D1A7E0FD-D219-45EE-BE39-40FF182969B6}" srcOrd="4" destOrd="0" parTransId="{05FA60C3-B367-4259-8CD6-4A221DEFDA3C}" sibTransId="{9C36EA2B-9C2A-42FA-8E90-6813213CE4E6}"/>
    <dgm:cxn modelId="{64B46B38-7196-4346-AABC-61C642FD99AB}" srcId="{9E9FD7E8-4F0E-4C4D-B7BD-150668170102}" destId="{6CF8B925-1B03-4707-ADA4-8F402379E68E}" srcOrd="0" destOrd="0" parTransId="{DB47D9FC-C6C1-4AEE-9BB7-56DCAFE57C7E}" sibTransId="{73D9E753-6192-4455-9878-17DEE8CFE14A}"/>
    <dgm:cxn modelId="{9E3E0FDE-7085-45B8-99A2-1E6EF561B552}" type="presOf" srcId="{34BC8884-1AE7-4971-9DA6-19A20A9CD567}" destId="{FA2C3F82-FB7C-485D-971C-4D31A0C54D22}" srcOrd="0" destOrd="0" presId="urn:microsoft.com/office/officeart/2005/8/layout/chevron2"/>
    <dgm:cxn modelId="{F953B753-8F46-4C08-AF7B-76E0555E9006}" type="presOf" srcId="{E7FC0815-B245-4260-9B4F-3EA6FD755AFB}" destId="{579A9666-2747-421F-A51F-C4C86F9DE80F}" srcOrd="0" destOrd="3" presId="urn:microsoft.com/office/officeart/2005/8/layout/chevron2"/>
    <dgm:cxn modelId="{9F2D0A06-91E8-465B-A823-514E7934AFC2}" srcId="{C6A1C72A-9584-4CD6-AD2A-FB1DE302D2A1}" destId="{F18319E0-95EF-44FC-9DB7-D9AD7A27F023}" srcOrd="1" destOrd="0" parTransId="{66A8F0C7-0125-481D-9C39-B99EA4CD81B0}" sibTransId="{6AFFC8D4-5B6F-4A9C-A518-1E4EAF040974}"/>
    <dgm:cxn modelId="{D47EFE72-CD79-4F4B-AC41-2094C4FE64EF}" srcId="{34BC8884-1AE7-4971-9DA6-19A20A9CD567}" destId="{72A20941-16F0-4503-A066-478BF57EE2EA}" srcOrd="2" destOrd="0" parTransId="{F8C5A9F8-00C2-4DC0-B2FB-0CD1109E7683}" sibTransId="{B261118A-CF1D-4343-83D8-4B806CAB6AA5}"/>
    <dgm:cxn modelId="{39EF054F-046C-48D9-96F4-97E8323D7D21}" type="presParOf" srcId="{88970411-B185-4A78-BE15-EE5973064B76}" destId="{05E8F6F0-BAA6-4C9A-9AA8-76430F83E337}" srcOrd="0" destOrd="0" presId="urn:microsoft.com/office/officeart/2005/8/layout/chevron2"/>
    <dgm:cxn modelId="{BF3DA9CC-2168-46D0-BEF9-54375258FD8D}" type="presParOf" srcId="{05E8F6F0-BAA6-4C9A-9AA8-76430F83E337}" destId="{FA2C3F82-FB7C-485D-971C-4D31A0C54D22}" srcOrd="0" destOrd="0" presId="urn:microsoft.com/office/officeart/2005/8/layout/chevron2"/>
    <dgm:cxn modelId="{298BDD89-BA9C-4E72-B111-1B8AC7D51F64}" type="presParOf" srcId="{05E8F6F0-BAA6-4C9A-9AA8-76430F83E337}" destId="{D31D64A0-41EB-4F4A-BD4E-96273320AC92}" srcOrd="1" destOrd="0" presId="urn:microsoft.com/office/officeart/2005/8/layout/chevron2"/>
    <dgm:cxn modelId="{F04078EF-8284-4D58-A5CF-5883EB37C141}" type="presParOf" srcId="{88970411-B185-4A78-BE15-EE5973064B76}" destId="{9F7AF63B-F8BB-45F7-B7D0-2F9D5052C699}" srcOrd="1" destOrd="0" presId="urn:microsoft.com/office/officeart/2005/8/layout/chevron2"/>
    <dgm:cxn modelId="{10E86D0C-52C2-4C46-B0CA-09CDA5B77704}" type="presParOf" srcId="{88970411-B185-4A78-BE15-EE5973064B76}" destId="{79B93B6B-A258-4A87-85CA-325FC5929733}" srcOrd="2" destOrd="0" presId="urn:microsoft.com/office/officeart/2005/8/layout/chevron2"/>
    <dgm:cxn modelId="{D1ED532D-D9D7-411F-877E-8AD099439FCD}" type="presParOf" srcId="{79B93B6B-A258-4A87-85CA-325FC5929733}" destId="{22EF3C1A-2594-4928-AB60-5B4C3A9B6583}" srcOrd="0" destOrd="0" presId="urn:microsoft.com/office/officeart/2005/8/layout/chevron2"/>
    <dgm:cxn modelId="{CDF003EF-D46A-49FF-B4F8-632BEE0145C8}" type="presParOf" srcId="{79B93B6B-A258-4A87-85CA-325FC5929733}" destId="{4FAA5825-7F95-4FFA-8CB1-C27599D3B872}" srcOrd="1" destOrd="0" presId="urn:microsoft.com/office/officeart/2005/8/layout/chevron2"/>
    <dgm:cxn modelId="{F53B5F8B-4838-4AC7-B19D-63FBA38B485E}" type="presParOf" srcId="{88970411-B185-4A78-BE15-EE5973064B76}" destId="{E3550E54-DDAF-4515-9C2A-FCCB3E704D70}" srcOrd="3" destOrd="0" presId="urn:microsoft.com/office/officeart/2005/8/layout/chevron2"/>
    <dgm:cxn modelId="{6499CEE5-0D6B-43DE-8F5A-DC96EA7FD619}" type="presParOf" srcId="{88970411-B185-4A78-BE15-EE5973064B76}" destId="{E7729888-6966-4AEE-9545-2304ECFACA18}" srcOrd="4" destOrd="0" presId="urn:microsoft.com/office/officeart/2005/8/layout/chevron2"/>
    <dgm:cxn modelId="{F1DB2087-2524-448E-9304-13F8D14135AA}" type="presParOf" srcId="{E7729888-6966-4AEE-9545-2304ECFACA18}" destId="{48D832D6-1550-448C-93AF-F2D99C82691B}" srcOrd="0" destOrd="0" presId="urn:microsoft.com/office/officeart/2005/8/layout/chevron2"/>
    <dgm:cxn modelId="{E5B40828-830E-4705-B053-C6A6B4447D1F}" type="presParOf" srcId="{E7729888-6966-4AEE-9545-2304ECFACA18}" destId="{579A9666-2747-421F-A51F-C4C86F9DE8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9809-6523-431F-A91A-40C1BE715B57}">
      <dsp:nvSpPr>
        <dsp:cNvPr id="0" name=""/>
        <dsp:cNvSpPr/>
      </dsp:nvSpPr>
      <dsp:spPr>
        <a:xfrm>
          <a:off x="-2713582" y="-418483"/>
          <a:ext cx="3238616" cy="3238616"/>
        </a:xfrm>
        <a:prstGeom prst="blockArc">
          <a:avLst>
            <a:gd name="adj1" fmla="val 18900000"/>
            <a:gd name="adj2" fmla="val 2700000"/>
            <a:gd name="adj3" fmla="val 667"/>
          </a:avLst>
        </a:pr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664BC-2AC0-4C6F-A4CC-43BB27DB9268}">
      <dsp:nvSpPr>
        <dsp:cNvPr id="0" name=""/>
        <dsp:cNvSpPr/>
      </dsp:nvSpPr>
      <dsp:spPr>
        <a:xfrm>
          <a:off x="275597" y="184638"/>
          <a:ext cx="6390738" cy="369469"/>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Define Impacts &amp; Regression</a:t>
          </a:r>
          <a:endParaRPr lang="en-GB" sz="1900" kern="1200" dirty="0"/>
        </a:p>
      </dsp:txBody>
      <dsp:txXfrm>
        <a:off x="275597" y="184638"/>
        <a:ext cx="6390738" cy="369469"/>
      </dsp:txXfrm>
    </dsp:sp>
    <dsp:sp modelId="{0FB5BD0F-3849-437E-A7CF-D52DFF4BDFB9}">
      <dsp:nvSpPr>
        <dsp:cNvPr id="0" name=""/>
        <dsp:cNvSpPr/>
      </dsp:nvSpPr>
      <dsp:spPr>
        <a:xfrm>
          <a:off x="44679" y="138455"/>
          <a:ext cx="461837" cy="461837"/>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70B93-090A-4877-9FC0-88C3BF93EC8A}">
      <dsp:nvSpPr>
        <dsp:cNvPr id="0" name=""/>
        <dsp:cNvSpPr/>
      </dsp:nvSpPr>
      <dsp:spPr>
        <a:xfrm>
          <a:off x="487423" y="738939"/>
          <a:ext cx="6178913" cy="369469"/>
        </a:xfrm>
        <a:prstGeom prst="rect">
          <a:avLst/>
        </a:prstGeom>
        <a:solidFill>
          <a:schemeClr val="accent2">
            <a:shade val="80000"/>
            <a:hueOff val="-11957"/>
            <a:satOff val="-1341"/>
            <a:lumOff val="85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Testing Requirement &amp; Exit Criteria</a:t>
          </a:r>
          <a:endParaRPr lang="en-GB" sz="1900" kern="1200" dirty="0"/>
        </a:p>
      </dsp:txBody>
      <dsp:txXfrm>
        <a:off x="487423" y="738939"/>
        <a:ext cx="6178913" cy="369469"/>
      </dsp:txXfrm>
    </dsp:sp>
    <dsp:sp modelId="{40620CEF-5DDD-4481-B556-3F787E71DA70}">
      <dsp:nvSpPr>
        <dsp:cNvPr id="0" name=""/>
        <dsp:cNvSpPr/>
      </dsp:nvSpPr>
      <dsp:spPr>
        <a:xfrm>
          <a:off x="256504" y="692755"/>
          <a:ext cx="461837" cy="461837"/>
        </a:xfrm>
        <a:prstGeom prst="ellipse">
          <a:avLst/>
        </a:prstGeom>
        <a:solidFill>
          <a:schemeClr val="lt1">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sp>
    <dsp:sp modelId="{03C9CC86-1A36-4B36-9D1D-8FBF5936D569}">
      <dsp:nvSpPr>
        <dsp:cNvPr id="0" name=""/>
        <dsp:cNvSpPr/>
      </dsp:nvSpPr>
      <dsp:spPr>
        <a:xfrm>
          <a:off x="487423" y="1293239"/>
          <a:ext cx="6178913" cy="369469"/>
        </a:xfrm>
        <a:prstGeom prst="rect">
          <a:avLst/>
        </a:prstGeom>
        <a:solidFill>
          <a:schemeClr val="accent2">
            <a:shade val="80000"/>
            <a:hueOff val="-23915"/>
            <a:satOff val="-2683"/>
            <a:lumOff val="17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Channel Prioritizing By-Batch </a:t>
          </a:r>
          <a:endParaRPr lang="en-GB" sz="1900" kern="1200" dirty="0"/>
        </a:p>
      </dsp:txBody>
      <dsp:txXfrm>
        <a:off x="487423" y="1293239"/>
        <a:ext cx="6178913" cy="369469"/>
      </dsp:txXfrm>
    </dsp:sp>
    <dsp:sp modelId="{F8EE2EE6-E611-4509-98BE-05251B219DA8}">
      <dsp:nvSpPr>
        <dsp:cNvPr id="0" name=""/>
        <dsp:cNvSpPr/>
      </dsp:nvSpPr>
      <dsp:spPr>
        <a:xfrm>
          <a:off x="256504" y="1247056"/>
          <a:ext cx="461837" cy="461837"/>
        </a:xfrm>
        <a:prstGeom prst="ellipse">
          <a:avLst/>
        </a:prstGeom>
        <a:solidFill>
          <a:schemeClr val="lt1">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sp>
    <dsp:sp modelId="{BEDA1B18-0F5D-4AA4-A49D-929BC54580A2}">
      <dsp:nvSpPr>
        <dsp:cNvPr id="0" name=""/>
        <dsp:cNvSpPr/>
      </dsp:nvSpPr>
      <dsp:spPr>
        <a:xfrm>
          <a:off x="275597" y="1847540"/>
          <a:ext cx="6390738" cy="369469"/>
        </a:xfrm>
        <a:prstGeom prst="rect">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Scheduling Channel Go-live</a:t>
          </a:r>
          <a:endParaRPr lang="en-GB" sz="1900" kern="1200" dirty="0"/>
        </a:p>
      </dsp:txBody>
      <dsp:txXfrm>
        <a:off x="275597" y="1847540"/>
        <a:ext cx="6390738" cy="369469"/>
      </dsp:txXfrm>
    </dsp:sp>
    <dsp:sp modelId="{0827F82A-5156-4DE2-93DC-F3594581D15F}">
      <dsp:nvSpPr>
        <dsp:cNvPr id="0" name=""/>
        <dsp:cNvSpPr/>
      </dsp:nvSpPr>
      <dsp:spPr>
        <a:xfrm>
          <a:off x="44679" y="1801356"/>
          <a:ext cx="461837" cy="461837"/>
        </a:xfrm>
        <a:prstGeom prst="ellipse">
          <a:avLst/>
        </a:prstGeom>
        <a:solidFill>
          <a:schemeClr val="lt1">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3F82-FB7C-485D-971C-4D31A0C54D22}">
      <dsp:nvSpPr>
        <dsp:cNvPr id="0" name=""/>
        <dsp:cNvSpPr/>
      </dsp:nvSpPr>
      <dsp:spPr>
        <a:xfrm rot="5400000">
          <a:off x="-259645" y="261000"/>
          <a:ext cx="1730967" cy="1211677"/>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a:t>
          </a:r>
          <a:endParaRPr lang="en-GB" sz="1000" kern="1200" dirty="0"/>
        </a:p>
      </dsp:txBody>
      <dsp:txXfrm rot="-5400000">
        <a:off x="1" y="607194"/>
        <a:ext cx="1211677" cy="519290"/>
      </dsp:txXfrm>
    </dsp:sp>
    <dsp:sp modelId="{D31D64A0-41EB-4F4A-BD4E-96273320AC92}">
      <dsp:nvSpPr>
        <dsp:cNvPr id="0" name=""/>
        <dsp:cNvSpPr/>
      </dsp:nvSpPr>
      <dsp:spPr>
        <a:xfrm rot="5400000">
          <a:off x="3322457" y="-2109424"/>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Application Enhancements</a:t>
          </a:r>
          <a:endParaRPr lang="en-GB" sz="1200" kern="1200" dirty="0"/>
        </a:p>
      </dsp:txBody>
      <dsp:txXfrm rot="-5400000">
        <a:off x="1211678" y="56279"/>
        <a:ext cx="5291764" cy="1015281"/>
      </dsp:txXfrm>
    </dsp:sp>
    <dsp:sp modelId="{22EF3C1A-2594-4928-AB60-5B4C3A9B6583}">
      <dsp:nvSpPr>
        <dsp:cNvPr id="0" name=""/>
        <dsp:cNvSpPr/>
      </dsp:nvSpPr>
      <dsp:spPr>
        <a:xfrm rot="5400000">
          <a:off x="-259645" y="1799196"/>
          <a:ext cx="1730967" cy="1211677"/>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a:t>
          </a:r>
          <a:endParaRPr lang="en-GB" sz="1000" kern="1200" dirty="0"/>
        </a:p>
      </dsp:txBody>
      <dsp:txXfrm rot="-5400000">
        <a:off x="1" y="2145390"/>
        <a:ext cx="1211677" cy="519290"/>
      </dsp:txXfrm>
    </dsp:sp>
    <dsp:sp modelId="{4FAA5825-7F95-4FFA-8CB1-C27599D3B872}">
      <dsp:nvSpPr>
        <dsp:cNvPr id="0" name=""/>
        <dsp:cNvSpPr/>
      </dsp:nvSpPr>
      <dsp:spPr>
        <a:xfrm rot="5400000">
          <a:off x="3322457" y="-57122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dsp:txBody>
      <dsp:txXfrm rot="-5400000">
        <a:off x="1211678" y="1594475"/>
        <a:ext cx="5291764" cy="1015281"/>
      </dsp:txXfrm>
    </dsp:sp>
    <dsp:sp modelId="{48D832D6-1550-448C-93AF-F2D99C82691B}">
      <dsp:nvSpPr>
        <dsp:cNvPr id="0" name=""/>
        <dsp:cNvSpPr/>
      </dsp:nvSpPr>
      <dsp:spPr>
        <a:xfrm rot="5400000">
          <a:off x="-259645" y="3337393"/>
          <a:ext cx="1730967" cy="1211677"/>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III</a:t>
          </a:r>
        </a:p>
        <a:p>
          <a:pPr lvl="0" algn="ctr" defTabSz="444500">
            <a:lnSpc>
              <a:spcPct val="90000"/>
            </a:lnSpc>
            <a:spcBef>
              <a:spcPct val="0"/>
            </a:spcBef>
            <a:spcAft>
              <a:spcPct val="35000"/>
            </a:spcAft>
          </a:pPr>
          <a:r>
            <a:rPr lang="en-US" sz="1000" kern="1200" dirty="0" smtClean="0"/>
            <a:t>And so on…</a:t>
          </a:r>
          <a:endParaRPr lang="en-GB" sz="1000" kern="1200" dirty="0"/>
        </a:p>
      </dsp:txBody>
      <dsp:txXfrm rot="-5400000">
        <a:off x="1" y="3683587"/>
        <a:ext cx="1211677" cy="519290"/>
      </dsp:txXfrm>
    </dsp:sp>
    <dsp:sp modelId="{579A9666-2747-421F-A51F-C4C86F9DE80F}">
      <dsp:nvSpPr>
        <dsp:cNvPr id="0" name=""/>
        <dsp:cNvSpPr/>
      </dsp:nvSpPr>
      <dsp:spPr>
        <a:xfrm rot="5400000">
          <a:off x="3322457" y="96696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Additional 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a:p>
          <a:pPr marL="114300" lvl="1" indent="-114300" algn="l" defTabSz="533400">
            <a:lnSpc>
              <a:spcPct val="90000"/>
            </a:lnSpc>
            <a:spcBef>
              <a:spcPct val="0"/>
            </a:spcBef>
            <a:spcAft>
              <a:spcPct val="15000"/>
            </a:spcAft>
            <a:buChar char="••"/>
          </a:pPr>
          <a:r>
            <a:rPr lang="en-US" sz="1200" kern="1200" dirty="0" smtClean="0"/>
            <a:t>And so on…</a:t>
          </a:r>
          <a:endParaRPr lang="en-GB" sz="1200" kern="1200" dirty="0"/>
        </a:p>
      </dsp:txBody>
      <dsp:txXfrm rot="-5400000">
        <a:off x="1211678" y="3132671"/>
        <a:ext cx="5291764" cy="10152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12/14/2016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12/14/2016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48709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1517364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94563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347505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246626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3869051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223255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3865761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24</a:t>
            </a:fld>
            <a:endParaRPr lang="en-GB" dirty="0">
              <a:solidFill>
                <a:prstClr val="black"/>
              </a:solidFill>
            </a:endParaRPr>
          </a:p>
        </p:txBody>
      </p:sp>
    </p:spTree>
    <p:extLst>
      <p:ext uri="{BB962C8B-B14F-4D97-AF65-F5344CB8AC3E}">
        <p14:creationId xmlns:p14="http://schemas.microsoft.com/office/powerpoint/2010/main" val="3933156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41137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27</a:t>
            </a:fld>
            <a:endParaRPr lang="en-GB" dirty="0">
              <a:solidFill>
                <a:prstClr val="black"/>
              </a:solidFill>
            </a:endParaRPr>
          </a:p>
        </p:txBody>
      </p:sp>
    </p:spTree>
    <p:extLst>
      <p:ext uri="{BB962C8B-B14F-4D97-AF65-F5344CB8AC3E}">
        <p14:creationId xmlns:p14="http://schemas.microsoft.com/office/powerpoint/2010/main" val="3357634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346197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48</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49</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9374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 id="2147483784" r:id="rId4"/>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normAutofit fontScale="92500" lnSpcReduction="20000"/>
          </a:bodyPr>
          <a:lstStyle/>
          <a:p>
            <a:r>
              <a:rPr lang="en-US" dirty="0"/>
              <a:t>CASE STUDY</a:t>
            </a:r>
          </a:p>
        </p:txBody>
      </p:sp>
      <p:graphicFrame>
        <p:nvGraphicFramePr>
          <p:cNvPr id="35" name="Table 34"/>
          <p:cNvGraphicFramePr>
            <a:graphicFrameLocks noGrp="1"/>
          </p:cNvGraphicFramePr>
          <p:nvPr>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extLst>
                    <a:ext uri="{9D8B030D-6E8A-4147-A177-3AD203B41FA5}">
                      <a16:colId xmlns:a16="http://schemas.microsoft.com/office/drawing/2014/main" xmlns="" val="20000"/>
                    </a:ext>
                  </a:extLst>
                </a:gridCol>
                <a:gridCol w="5882195">
                  <a:extLst>
                    <a:ext uri="{9D8B030D-6E8A-4147-A177-3AD203B41FA5}">
                      <a16:colId xmlns:a16="http://schemas.microsoft.com/office/drawing/2014/main" xmlns="" val="20001"/>
                    </a:ext>
                  </a:extLst>
                </a:gridCol>
              </a:tblGrid>
              <a:tr h="422175">
                <a:tc gridSpan="2">
                  <a:txBody>
                    <a:bodyPr/>
                    <a:lstStyle/>
                    <a:p>
                      <a:pPr marL="100330" marR="0">
                        <a:spcBef>
                          <a:spcPts val="100"/>
                        </a:spcBef>
                        <a:spcAft>
                          <a:spcPts val="100"/>
                        </a:spcAft>
                      </a:pPr>
                      <a:r>
                        <a:rPr lang="en-CA" sz="1600" kern="1000" cap="all" dirty="0">
                          <a:effectLst/>
                        </a:rPr>
                        <a:t>Engagement Example</a:t>
                      </a:r>
                      <a:endParaRPr lang="en-CA" sz="1600" kern="1000" cap="all" baseline="0" dirty="0">
                        <a:effectLst/>
                      </a:endParaRPr>
                    </a:p>
                  </a:txBody>
                  <a:tcPr marL="73025" marR="73025" anchor="ctr">
                    <a:solidFill>
                      <a:schemeClr val="bg1">
                        <a:lumMod val="50000"/>
                      </a:schemeClr>
                    </a:solidFill>
                  </a:tcPr>
                </a:tc>
                <a:tc hMerge="1">
                  <a:txBody>
                    <a:bodyPr/>
                    <a:lstStyle/>
                    <a:p>
                      <a:endParaRPr lang="en-US"/>
                    </a:p>
                  </a:txBody>
                  <a:tcPr/>
                </a:tc>
                <a:extLst>
                  <a:ext uri="{0D108BD9-81ED-4DB2-BD59-A6C34878D82A}">
                    <a16:rowId xmlns:a16="http://schemas.microsoft.com/office/drawing/2014/main" xmlns="" val="10000"/>
                  </a:ext>
                </a:extLst>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a:solidFill>
                            <a:schemeClr val="dk1"/>
                          </a:solidFill>
                          <a:effectLst/>
                          <a:latin typeface="+mn-lt"/>
                          <a:ea typeface="+mn-ea"/>
                          <a:cs typeface="+mn-cs"/>
                        </a:rPr>
                        <a:t>HSBC</a:t>
                      </a:r>
                      <a:r>
                        <a:rPr lang="en-US" sz="1600" b="0" kern="1200" baseline="0" dirty="0">
                          <a:solidFill>
                            <a:schemeClr val="dk1"/>
                          </a:solidFill>
                          <a:effectLst/>
                          <a:latin typeface="+mn-lt"/>
                          <a:ea typeface="+mn-ea"/>
                          <a:cs typeface="+mn-cs"/>
                        </a:rPr>
                        <a:t> Private Bank</a:t>
                      </a:r>
                      <a:endParaRPr lang="en-US" sz="1600" b="1" kern="1000" dirty="0">
                        <a:solidFill>
                          <a:srgbClr val="404040"/>
                        </a:solidFill>
                        <a:effectLst/>
                        <a:latin typeface="Calibri"/>
                        <a:ea typeface="Times New Roman"/>
                        <a:cs typeface="Arial"/>
                      </a:endParaRPr>
                    </a:p>
                  </a:txBody>
                  <a:tcPr marL="73025" marR="73025">
                    <a:solidFill>
                      <a:srgbClr val="FFFFFF"/>
                    </a:solidFill>
                  </a:tcPr>
                </a:tc>
                <a:extLst>
                  <a:ext uri="{0D108BD9-81ED-4DB2-BD59-A6C34878D82A}">
                    <a16:rowId xmlns:a16="http://schemas.microsoft.com/office/drawing/2014/main" xmlns="" val="10001"/>
                  </a:ext>
                </a:extLst>
              </a:tr>
              <a:tr h="432048">
                <a:tc>
                  <a:txBody>
                    <a:bodyPr/>
                    <a:lstStyle/>
                    <a:p>
                      <a:pPr marL="91440" marR="0" indent="0" algn="just">
                        <a:lnSpc>
                          <a:spcPts val="1500"/>
                        </a:lnSpc>
                        <a:spcBef>
                          <a:spcPts val="0"/>
                        </a:spcBef>
                        <a:spcAft>
                          <a:spcPts val="0"/>
                        </a:spcAft>
                        <a:tabLst>
                          <a:tab pos="228600" algn="l"/>
                        </a:tabLst>
                      </a:pPr>
                      <a:r>
                        <a:rPr lang="en-US" sz="1600" kern="1000" dirty="0">
                          <a:solidFill>
                            <a:srgbClr val="C60C30"/>
                          </a:solidFill>
                          <a:effectLst/>
                          <a:latin typeface="Calibri"/>
                          <a:ea typeface="Times New Roman"/>
                          <a:cs typeface="Arial"/>
                        </a:rPr>
                        <a:t>INTIATIVE</a:t>
                      </a: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a:solidFill>
                            <a:schemeClr val="dk1"/>
                          </a:solidFill>
                          <a:effectLst/>
                          <a:latin typeface="+mn-lt"/>
                          <a:ea typeface="+mn-ea"/>
                          <a:cs typeface="+mn-cs"/>
                        </a:rPr>
                        <a:t>Application</a:t>
                      </a:r>
                      <a:r>
                        <a:rPr lang="en-US" sz="1600" b="1" kern="1200" baseline="0" dirty="0">
                          <a:solidFill>
                            <a:schemeClr val="dk1"/>
                          </a:solidFill>
                          <a:effectLst/>
                          <a:latin typeface="+mn-lt"/>
                          <a:ea typeface="+mn-ea"/>
                          <a:cs typeface="+mn-cs"/>
                        </a:rPr>
                        <a:t> Evergreening</a:t>
                      </a:r>
                      <a:endParaRPr lang="en-US" sz="1600" b="1" dirty="0">
                        <a:effectLst/>
                      </a:endParaRPr>
                    </a:p>
                  </a:txBody>
                  <a:tcPr marL="73025" marR="73025">
                    <a:solidFill>
                      <a:srgbClr val="FFFFFF"/>
                    </a:solidFill>
                  </a:tcPr>
                </a:tc>
                <a:extLst>
                  <a:ext uri="{0D108BD9-81ED-4DB2-BD59-A6C34878D82A}">
                    <a16:rowId xmlns:a16="http://schemas.microsoft.com/office/drawing/2014/main" xmlns="" val="10002"/>
                  </a:ext>
                </a:extLst>
              </a:tr>
              <a:tr h="82296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a:solidFill>
                            <a:schemeClr val="tx1"/>
                          </a:solidFill>
                          <a:cs typeface="Arial" pitchFamily="34" charset="0"/>
                        </a:rPr>
                        <a:t>The infrastructure need to be upgraded according to hardware / middleware support cycle.</a:t>
                      </a:r>
                    </a:p>
                  </a:txBody>
                  <a:tcPr marL="73025" marR="73025">
                    <a:solidFill>
                      <a:srgbClr val="FFFFFF"/>
                    </a:solidFill>
                  </a:tcPr>
                </a:tc>
                <a:extLst>
                  <a:ext uri="{0D108BD9-81ED-4DB2-BD59-A6C34878D82A}">
                    <a16:rowId xmlns:a16="http://schemas.microsoft.com/office/drawing/2014/main" xmlns="" val="10003"/>
                  </a:ext>
                </a:extLst>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a:solidFill>
                            <a:schemeClr val="tx1"/>
                          </a:solidFill>
                          <a:cs typeface="Arial" pitchFamily="34" charset="0"/>
                        </a:rPr>
                        <a:t>We have setup a new infrastructure and install the application into it. The application is modified according to the change and support during the regression cycle.</a:t>
                      </a:r>
                    </a:p>
                  </a:txBody>
                  <a:tcPr marL="73025" marR="73025">
                    <a:solidFill>
                      <a:srgbClr val="FFFFFF"/>
                    </a:solidFill>
                  </a:tcPr>
                </a:tc>
                <a:extLst>
                  <a:ext uri="{0D108BD9-81ED-4DB2-BD59-A6C34878D82A}">
                    <a16:rowId xmlns:a16="http://schemas.microsoft.com/office/drawing/2014/main" xmlns="" val="10004"/>
                  </a:ext>
                </a:extLst>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8707" y="6006041"/>
            <a:ext cx="1279717" cy="487892"/>
          </a:xfrm>
          <a:prstGeom prst="rect">
            <a:avLst/>
          </a:prstGeom>
        </p:spPr>
      </p:pic>
    </p:spTree>
    <p:extLst>
      <p:ext uri="{BB962C8B-B14F-4D97-AF65-F5344CB8AC3E}">
        <p14:creationId xmlns:p14="http://schemas.microsoft.com/office/powerpoint/2010/main" val="1030855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Top Level Implementation Strategy</a:t>
            </a:r>
            <a:endParaRPr lang="en-US" sz="2000" b="1" dirty="0"/>
          </a:p>
        </p:txBody>
      </p:sp>
      <p:cxnSp>
        <p:nvCxnSpPr>
          <p:cNvPr id="7" name="Straight Connector 6"/>
          <p:cNvCxnSpPr>
            <a:stCxn id="10" idx="3"/>
            <a:endCxn id="14" idx="1"/>
          </p:cNvCxnSpPr>
          <p:nvPr/>
        </p:nvCxnSpPr>
        <p:spPr>
          <a:xfrm flipV="1">
            <a:off x="4259656" y="2268054"/>
            <a:ext cx="889559" cy="1298383"/>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Alternate Process 9"/>
          <p:cNvSpPr/>
          <p:nvPr/>
        </p:nvSpPr>
        <p:spPr>
          <a:xfrm>
            <a:off x="1887036" y="2845294"/>
            <a:ext cx="2372620" cy="14422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EOL – Middleware </a:t>
            </a:r>
          </a:p>
          <a:p>
            <a:pPr algn="ctr"/>
            <a:r>
              <a:rPr lang="en-US" dirty="0" smtClean="0"/>
              <a:t>Upgrade Phase 3</a:t>
            </a:r>
          </a:p>
        </p:txBody>
      </p:sp>
      <p:sp>
        <p:nvSpPr>
          <p:cNvPr id="14" name="Flowchart: Alternate Process 13"/>
          <p:cNvSpPr/>
          <p:nvPr/>
        </p:nvSpPr>
        <p:spPr>
          <a:xfrm>
            <a:off x="5149215" y="1940394"/>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Virtualization, DR, </a:t>
            </a:r>
            <a:endParaRPr lang="en-US" sz="1400" dirty="0" smtClean="0">
              <a:solidFill>
                <a:schemeClr val="tx2"/>
              </a:solidFill>
            </a:endParaRPr>
          </a:p>
          <a:p>
            <a:pPr algn="ctr"/>
            <a:r>
              <a:rPr lang="en-US" sz="1400" dirty="0" smtClean="0">
                <a:solidFill>
                  <a:schemeClr val="tx2"/>
                </a:solidFill>
              </a:rPr>
              <a:t>LAN </a:t>
            </a:r>
            <a:r>
              <a:rPr lang="en-US" sz="1400" dirty="0">
                <a:solidFill>
                  <a:schemeClr val="tx2"/>
                </a:solidFill>
              </a:rPr>
              <a:t>Upgrade</a:t>
            </a:r>
          </a:p>
        </p:txBody>
      </p:sp>
      <p:sp>
        <p:nvSpPr>
          <p:cNvPr id="22" name="Flowchart: Alternate Process 21"/>
          <p:cNvSpPr/>
          <p:nvPr/>
        </p:nvSpPr>
        <p:spPr>
          <a:xfrm>
            <a:off x="5149215" y="4324352"/>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solidFill>
                  <a:schemeClr val="tx2"/>
                </a:solidFill>
              </a:rPr>
              <a:t>CorpMQ</a:t>
            </a:r>
            <a:r>
              <a:rPr lang="en-US" sz="1400" dirty="0">
                <a:solidFill>
                  <a:schemeClr val="tx2"/>
                </a:solidFill>
              </a:rPr>
              <a:t> Migration</a:t>
            </a:r>
          </a:p>
        </p:txBody>
      </p:sp>
      <p:cxnSp>
        <p:nvCxnSpPr>
          <p:cNvPr id="21" name="Straight Connector 20"/>
          <p:cNvCxnSpPr>
            <a:stCxn id="22" idx="1"/>
            <a:endCxn id="10" idx="3"/>
          </p:cNvCxnSpPr>
          <p:nvPr/>
        </p:nvCxnSpPr>
        <p:spPr>
          <a:xfrm flipH="1" flipV="1">
            <a:off x="4259656" y="3566437"/>
            <a:ext cx="889559" cy="1085575"/>
          </a:xfrm>
          <a:prstGeom prst="line">
            <a:avLst/>
          </a:prstGeom>
        </p:spPr>
        <p:style>
          <a:lnRef idx="1">
            <a:schemeClr val="accent1"/>
          </a:lnRef>
          <a:fillRef idx="0">
            <a:schemeClr val="accent1"/>
          </a:fillRef>
          <a:effectRef idx="0">
            <a:schemeClr val="accent1"/>
          </a:effectRef>
          <a:fontRef idx="minor">
            <a:schemeClr val="tx1"/>
          </a:fontRef>
        </p:style>
      </p:cxnSp>
      <p:sp>
        <p:nvSpPr>
          <p:cNvPr id="35" name="Flowchart: Alternate Process 34"/>
          <p:cNvSpPr/>
          <p:nvPr/>
        </p:nvSpPr>
        <p:spPr>
          <a:xfrm>
            <a:off x="5122545" y="3132373"/>
            <a:ext cx="2194560" cy="655320"/>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2"/>
                </a:solidFill>
              </a:rPr>
              <a:t>Server</a:t>
            </a:r>
          </a:p>
          <a:p>
            <a:pPr algn="ctr"/>
            <a:r>
              <a:rPr lang="en-US" sz="1400" dirty="0">
                <a:solidFill>
                  <a:schemeClr val="tx2"/>
                </a:solidFill>
              </a:rPr>
              <a:t>Re-Platforming</a:t>
            </a:r>
          </a:p>
        </p:txBody>
      </p:sp>
      <p:cxnSp>
        <p:nvCxnSpPr>
          <p:cNvPr id="47" name="Straight Connector 46"/>
          <p:cNvCxnSpPr>
            <a:stCxn id="35" idx="1"/>
            <a:endCxn id="10" idx="3"/>
          </p:cNvCxnSpPr>
          <p:nvPr/>
        </p:nvCxnSpPr>
        <p:spPr>
          <a:xfrm flipH="1">
            <a:off x="4259656" y="3460033"/>
            <a:ext cx="862889" cy="106404"/>
          </a:xfrm>
          <a:prstGeom prst="line">
            <a:avLst/>
          </a:prstGeom>
        </p:spPr>
        <p:style>
          <a:lnRef idx="1">
            <a:schemeClr val="accent1"/>
          </a:lnRef>
          <a:fillRef idx="0">
            <a:schemeClr val="accent1"/>
          </a:fillRef>
          <a:effectRef idx="0">
            <a:schemeClr val="accent1"/>
          </a:effectRef>
          <a:fontRef idx="minor">
            <a:schemeClr val="tx1"/>
          </a:fontRef>
        </p:style>
      </p:cxnSp>
      <p:sp>
        <p:nvSpPr>
          <p:cNvPr id="51" name="Down Arrow 50"/>
          <p:cNvSpPr/>
          <p:nvPr/>
        </p:nvSpPr>
        <p:spPr>
          <a:xfrm>
            <a:off x="6147435" y="2753553"/>
            <a:ext cx="167640" cy="274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p:cNvSpPr/>
          <p:nvPr/>
        </p:nvSpPr>
        <p:spPr>
          <a:xfrm>
            <a:off x="6136005" y="3892192"/>
            <a:ext cx="167640" cy="274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994787" y="4248967"/>
            <a:ext cx="2527048" cy="837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469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698827"/>
            <a:ext cx="8244916" cy="1723549"/>
          </a:xfrm>
          <a:prstGeom prst="rect">
            <a:avLst/>
          </a:prstGeom>
        </p:spPr>
        <p:txBody>
          <a:bodyPr wrap="square">
            <a:spAutoFit/>
          </a:bodyPr>
          <a:lstStyle/>
          <a:p>
            <a:pPr algn="just">
              <a:spcAft>
                <a:spcPts val="600"/>
              </a:spcAft>
            </a:pPr>
            <a:r>
              <a:rPr lang="en-HK" sz="1600" dirty="0" smtClean="0">
                <a:solidFill>
                  <a:srgbClr val="000000"/>
                </a:solidFill>
              </a:rPr>
              <a:t>Cathay Pacific has implemented IBM WebSphere Message Queue and relevant communication client application</a:t>
            </a:r>
            <a:r>
              <a:rPr lang="en-US" altLang="zh-CN" sz="1600" dirty="0" smtClean="0">
                <a:solidFill>
                  <a:srgbClr val="000000"/>
                </a:solidFill>
              </a:rPr>
              <a:t>s</a:t>
            </a:r>
            <a:r>
              <a:rPr lang="en-HK" sz="1600" dirty="0" smtClean="0">
                <a:solidFill>
                  <a:srgbClr val="000000"/>
                </a:solidFill>
              </a:rPr>
              <a:t> for years. Due to the end of support of MQ version 6</a:t>
            </a:r>
            <a:r>
              <a:rPr lang="en-US" sz="1600" dirty="0" smtClean="0">
                <a:solidFill>
                  <a:srgbClr val="000000"/>
                </a:solidFill>
              </a:rPr>
              <a:t>/7</a:t>
            </a:r>
            <a:r>
              <a:rPr lang="en-HK" sz="1600" dirty="0" smtClean="0">
                <a:solidFill>
                  <a:srgbClr val="000000"/>
                </a:solidFill>
              </a:rPr>
              <a:t>, the company has planned to kick start the MQ upgrade project from version </a:t>
            </a:r>
            <a:r>
              <a:rPr lang="en-US" sz="1600" dirty="0" smtClean="0">
                <a:solidFill>
                  <a:srgbClr val="000000"/>
                </a:solidFill>
              </a:rPr>
              <a:t>6 to version </a:t>
            </a:r>
            <a:r>
              <a:rPr lang="en-US" sz="1600" dirty="0">
                <a:solidFill>
                  <a:srgbClr val="000000"/>
                </a:solidFill>
              </a:rPr>
              <a:t>8</a:t>
            </a:r>
            <a:r>
              <a:rPr lang="en-US" sz="1600" dirty="0" smtClean="0">
                <a:solidFill>
                  <a:srgbClr val="000000"/>
                </a:solidFill>
              </a:rPr>
              <a:t>.  </a:t>
            </a:r>
            <a:r>
              <a:rPr lang="en-US" sz="1600" dirty="0" smtClean="0">
                <a:solidFill>
                  <a:srgbClr val="000000"/>
                </a:solidFill>
              </a:rPr>
              <a:t> </a:t>
            </a:r>
          </a:p>
          <a:p>
            <a:pPr algn="just">
              <a:spcAft>
                <a:spcPts val="600"/>
              </a:spcAft>
            </a:pPr>
            <a:endParaRPr lang="en-US" sz="1600" dirty="0" smtClean="0">
              <a:solidFill>
                <a:srgbClr val="000000"/>
              </a:solidFill>
            </a:endParaRPr>
          </a:p>
          <a:p>
            <a:pPr algn="just">
              <a:spcAft>
                <a:spcPts val="600"/>
              </a:spcAft>
            </a:pPr>
            <a:r>
              <a:rPr lang="en-US" sz="1600" dirty="0" smtClean="0">
                <a:solidFill>
                  <a:srgbClr val="000000"/>
                </a:solidFill>
              </a:rPr>
              <a:t>The objective of the project is aimed to ensure the smooth transitions of the mentioned middleware migration without affecting existing applications’ operations. </a:t>
            </a:r>
            <a:endParaRPr lang="en-US" sz="1600" strike="sngStrike" dirty="0"/>
          </a:p>
        </p:txBody>
      </p:sp>
      <p:sp>
        <p:nvSpPr>
          <p:cNvPr id="2" name="Rectangle 1"/>
          <p:cNvSpPr/>
          <p:nvPr/>
        </p:nvSpPr>
        <p:spPr>
          <a:xfrm>
            <a:off x="743531" y="2717704"/>
            <a:ext cx="7893289" cy="3531736"/>
          </a:xfrm>
          <a:prstGeom prst="rect">
            <a:avLst/>
          </a:prstGeom>
        </p:spPr>
        <p:txBody>
          <a:bodyPr wrap="square">
            <a:spAutoFit/>
          </a:bodyPr>
          <a:lstStyle/>
          <a:p>
            <a:pPr algn="just">
              <a:spcBef>
                <a:spcPts val="600"/>
              </a:spcBef>
              <a:spcAft>
                <a:spcPts val="600"/>
              </a:spcAft>
              <a:buClr>
                <a:srgbClr val="C60C30"/>
              </a:buClr>
            </a:pPr>
            <a:r>
              <a:rPr lang="en-US" sz="16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1600" dirty="0" smtClean="0">
                <a:solidFill>
                  <a:srgbClr val="C60C30"/>
                </a:solidFill>
              </a:rPr>
              <a:t>MQ Client application technologies includes but no limited to z/OS, JMS/Java, C and </a:t>
            </a:r>
            <a:r>
              <a:rPr lang="en-US" sz="1600" dirty="0" smtClean="0">
                <a:solidFill>
                  <a:srgbClr val="C60C30"/>
                </a:solidFill>
              </a:rPr>
              <a:t>AS/400</a:t>
            </a:r>
            <a:endParaRPr lang="en-US" sz="16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6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6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 Level Implementation Strategy</a:t>
            </a:r>
            <a:endParaRPr lang="en-US" dirty="0"/>
          </a:p>
        </p:txBody>
      </p:sp>
    </p:spTree>
    <p:extLst>
      <p:ext uri="{BB962C8B-B14F-4D97-AF65-F5344CB8AC3E}">
        <p14:creationId xmlns:p14="http://schemas.microsoft.com/office/powerpoint/2010/main" val="3543670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err="1" smtClean="0"/>
              <a:t>CorpMQ</a:t>
            </a:r>
            <a:r>
              <a:rPr lang="en-US" sz="2000" b="1" dirty="0" smtClean="0"/>
              <a:t> Migration</a:t>
            </a:r>
            <a:endParaRPr lang="en-US" sz="2000" b="1" dirty="0"/>
          </a:p>
        </p:txBody>
      </p:sp>
      <p:cxnSp>
        <p:nvCxnSpPr>
          <p:cNvPr id="7" name="Straight Connector 6"/>
          <p:cNvCxnSpPr>
            <a:stCxn id="10" idx="3"/>
            <a:endCxn id="14" idx="1"/>
          </p:cNvCxnSpPr>
          <p:nvPr/>
        </p:nvCxnSpPr>
        <p:spPr>
          <a:xfrm flipV="1">
            <a:off x="4259656" y="964713"/>
            <a:ext cx="1042411" cy="2601724"/>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Alternate Process 9"/>
          <p:cNvSpPr/>
          <p:nvPr/>
        </p:nvSpPr>
        <p:spPr>
          <a:xfrm>
            <a:off x="1887036" y="2845294"/>
            <a:ext cx="2372620" cy="14422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CorpMQ</a:t>
            </a:r>
            <a:r>
              <a:rPr lang="en-US" dirty="0" smtClean="0"/>
              <a:t> Migration</a:t>
            </a:r>
          </a:p>
        </p:txBody>
      </p:sp>
      <p:sp>
        <p:nvSpPr>
          <p:cNvPr id="14" name="Flowchart: Alternate Process 13"/>
          <p:cNvSpPr/>
          <p:nvPr/>
        </p:nvSpPr>
        <p:spPr>
          <a:xfrm>
            <a:off x="5302067" y="729913"/>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Change Analysis, Planning</a:t>
            </a:r>
            <a:endParaRPr lang="en-US" sz="1400" dirty="0">
              <a:solidFill>
                <a:schemeClr val="tx2"/>
              </a:solidFill>
            </a:endParaRPr>
          </a:p>
        </p:txBody>
      </p:sp>
      <p:cxnSp>
        <p:nvCxnSpPr>
          <p:cNvPr id="21" name="Straight Connector 20"/>
          <p:cNvCxnSpPr>
            <a:stCxn id="32" idx="1"/>
            <a:endCxn id="10" idx="3"/>
          </p:cNvCxnSpPr>
          <p:nvPr/>
        </p:nvCxnSpPr>
        <p:spPr>
          <a:xfrm flipH="1">
            <a:off x="4259656" y="2298446"/>
            <a:ext cx="1042411" cy="1267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1" idx="1"/>
            <a:endCxn id="10" idx="3"/>
          </p:cNvCxnSpPr>
          <p:nvPr/>
        </p:nvCxnSpPr>
        <p:spPr>
          <a:xfrm flipH="1">
            <a:off x="4259656" y="1645055"/>
            <a:ext cx="1042411" cy="1921382"/>
          </a:xfrm>
          <a:prstGeom prst="line">
            <a:avLst/>
          </a:prstGeom>
        </p:spPr>
        <p:style>
          <a:lnRef idx="1">
            <a:schemeClr val="accent1"/>
          </a:lnRef>
          <a:fillRef idx="0">
            <a:schemeClr val="accent1"/>
          </a:fillRef>
          <a:effectRef idx="0">
            <a:schemeClr val="accent1"/>
          </a:effectRef>
          <a:fontRef idx="minor">
            <a:schemeClr val="tx1"/>
          </a:fontRef>
        </p:style>
      </p:cxnSp>
      <p:sp>
        <p:nvSpPr>
          <p:cNvPr id="31" name="Flowchart: Alternate Process 30"/>
          <p:cNvSpPr/>
          <p:nvPr/>
        </p:nvSpPr>
        <p:spPr>
          <a:xfrm>
            <a:off x="5302067" y="1410255"/>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System Development</a:t>
            </a:r>
            <a:endParaRPr lang="en-US" sz="1400" dirty="0">
              <a:solidFill>
                <a:schemeClr val="tx2"/>
              </a:solidFill>
            </a:endParaRPr>
          </a:p>
        </p:txBody>
      </p:sp>
      <p:sp>
        <p:nvSpPr>
          <p:cNvPr id="32" name="Flowchart: Alternate Process 31"/>
          <p:cNvSpPr/>
          <p:nvPr/>
        </p:nvSpPr>
        <p:spPr>
          <a:xfrm>
            <a:off x="5302067" y="206364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Unit Test &amp; System Test</a:t>
            </a:r>
            <a:endParaRPr lang="en-US" sz="1400" dirty="0">
              <a:solidFill>
                <a:schemeClr val="tx2"/>
              </a:solidFill>
            </a:endParaRPr>
          </a:p>
        </p:txBody>
      </p:sp>
      <p:sp>
        <p:nvSpPr>
          <p:cNvPr id="33" name="Flowchart: Alternate Process 32"/>
          <p:cNvSpPr/>
          <p:nvPr/>
        </p:nvSpPr>
        <p:spPr>
          <a:xfrm>
            <a:off x="5302067" y="2726869"/>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System Integration Test</a:t>
            </a:r>
            <a:endParaRPr lang="en-US" sz="1400" dirty="0">
              <a:solidFill>
                <a:schemeClr val="tx2"/>
              </a:solidFill>
            </a:endParaRPr>
          </a:p>
        </p:txBody>
      </p:sp>
      <p:sp>
        <p:nvSpPr>
          <p:cNvPr id="34" name="Flowchart: Alternate Process 33"/>
          <p:cNvSpPr/>
          <p:nvPr/>
        </p:nvSpPr>
        <p:spPr>
          <a:xfrm>
            <a:off x="5302067" y="3363250"/>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End to End Regression Test</a:t>
            </a:r>
            <a:endParaRPr lang="en-US" sz="1400" dirty="0">
              <a:solidFill>
                <a:schemeClr val="tx2"/>
              </a:solidFill>
            </a:endParaRPr>
          </a:p>
        </p:txBody>
      </p:sp>
      <p:sp>
        <p:nvSpPr>
          <p:cNvPr id="37" name="Flowchart: Alternate Process 36"/>
          <p:cNvSpPr/>
          <p:nvPr/>
        </p:nvSpPr>
        <p:spPr>
          <a:xfrm>
            <a:off x="5302067" y="399780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Code Revision</a:t>
            </a:r>
            <a:endParaRPr lang="en-US" sz="1400" dirty="0">
              <a:solidFill>
                <a:schemeClr val="tx2"/>
              </a:solidFill>
            </a:endParaRPr>
          </a:p>
        </p:txBody>
      </p:sp>
      <p:sp>
        <p:nvSpPr>
          <p:cNvPr id="38" name="Flowchart: Alternate Process 37"/>
          <p:cNvSpPr/>
          <p:nvPr/>
        </p:nvSpPr>
        <p:spPr>
          <a:xfrm>
            <a:off x="5302067" y="5211448"/>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Operation Acceptance Test</a:t>
            </a:r>
            <a:endParaRPr lang="en-US" sz="1400" dirty="0">
              <a:solidFill>
                <a:schemeClr val="tx2"/>
              </a:solidFill>
            </a:endParaRPr>
          </a:p>
        </p:txBody>
      </p:sp>
      <p:sp>
        <p:nvSpPr>
          <p:cNvPr id="39" name="Flowchart: Alternate Process 38"/>
          <p:cNvSpPr/>
          <p:nvPr/>
        </p:nvSpPr>
        <p:spPr>
          <a:xfrm>
            <a:off x="5302067" y="5915846"/>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Implementation</a:t>
            </a:r>
            <a:endParaRPr lang="en-US" sz="1400" dirty="0">
              <a:solidFill>
                <a:schemeClr val="tx2"/>
              </a:solidFill>
            </a:endParaRPr>
          </a:p>
        </p:txBody>
      </p:sp>
      <p:cxnSp>
        <p:nvCxnSpPr>
          <p:cNvPr id="41" name="Straight Connector 40"/>
          <p:cNvCxnSpPr>
            <a:stCxn id="33" idx="1"/>
            <a:endCxn id="10" idx="3"/>
          </p:cNvCxnSpPr>
          <p:nvPr/>
        </p:nvCxnSpPr>
        <p:spPr>
          <a:xfrm flipH="1">
            <a:off x="4259656" y="2961669"/>
            <a:ext cx="1042411" cy="604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4" idx="1"/>
            <a:endCxn id="10" idx="3"/>
          </p:cNvCxnSpPr>
          <p:nvPr/>
        </p:nvCxnSpPr>
        <p:spPr>
          <a:xfrm flipH="1" flipV="1">
            <a:off x="4259656" y="3566437"/>
            <a:ext cx="1042411" cy="31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7" idx="1"/>
            <a:endCxn id="10" idx="3"/>
          </p:cNvCxnSpPr>
          <p:nvPr/>
        </p:nvCxnSpPr>
        <p:spPr>
          <a:xfrm flipH="1" flipV="1">
            <a:off x="4259656" y="3566437"/>
            <a:ext cx="1042411" cy="666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8" idx="1"/>
            <a:endCxn id="10" idx="3"/>
          </p:cNvCxnSpPr>
          <p:nvPr/>
        </p:nvCxnSpPr>
        <p:spPr>
          <a:xfrm flipH="1" flipV="1">
            <a:off x="4259656" y="3566437"/>
            <a:ext cx="1042411" cy="1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1"/>
            <a:endCxn id="10" idx="3"/>
          </p:cNvCxnSpPr>
          <p:nvPr/>
        </p:nvCxnSpPr>
        <p:spPr>
          <a:xfrm flipH="1" flipV="1">
            <a:off x="4259656" y="3566437"/>
            <a:ext cx="1042411" cy="2584209"/>
          </a:xfrm>
          <a:prstGeom prst="line">
            <a:avLst/>
          </a:prstGeom>
        </p:spPr>
        <p:style>
          <a:lnRef idx="1">
            <a:schemeClr val="accent1"/>
          </a:lnRef>
          <a:fillRef idx="0">
            <a:schemeClr val="accent1"/>
          </a:fillRef>
          <a:effectRef idx="0">
            <a:schemeClr val="accent1"/>
          </a:effectRef>
          <a:fontRef idx="minor">
            <a:schemeClr val="tx1"/>
          </a:fontRef>
        </p:style>
      </p:cxnSp>
      <p:sp>
        <p:nvSpPr>
          <p:cNvPr id="58" name="Flowchart: Alternate Process 57"/>
          <p:cNvSpPr/>
          <p:nvPr/>
        </p:nvSpPr>
        <p:spPr>
          <a:xfrm>
            <a:off x="5302067" y="4609543"/>
            <a:ext cx="2194560" cy="469599"/>
          </a:xfrm>
          <a:prstGeom prst="flowChartAlternateProcess">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2"/>
                </a:solidFill>
              </a:rPr>
              <a:t>IT Acceptance Test</a:t>
            </a:r>
            <a:endParaRPr lang="en-US" sz="1400" dirty="0">
              <a:solidFill>
                <a:schemeClr val="tx2"/>
              </a:solidFill>
            </a:endParaRPr>
          </a:p>
        </p:txBody>
      </p:sp>
      <p:cxnSp>
        <p:nvCxnSpPr>
          <p:cNvPr id="60" name="Straight Connector 59"/>
          <p:cNvCxnSpPr>
            <a:stCxn id="38" idx="1"/>
            <a:endCxn id="10" idx="3"/>
          </p:cNvCxnSpPr>
          <p:nvPr/>
        </p:nvCxnSpPr>
        <p:spPr>
          <a:xfrm flipH="1" flipV="1">
            <a:off x="4259656" y="3566437"/>
            <a:ext cx="1042411" cy="1879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62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a:t>
            </a:r>
            <a:r>
              <a:rPr lang="en-US" sz="2000" b="1" dirty="0" smtClean="0"/>
              <a:t>Methods </a:t>
            </a:r>
            <a:r>
              <a:rPr lang="en-US" sz="2000" b="1" dirty="0"/>
              <a:t>- *Single Stage</a:t>
            </a:r>
          </a:p>
        </p:txBody>
      </p:sp>
      <p:sp>
        <p:nvSpPr>
          <p:cNvPr id="2" name="Rectangle 1"/>
          <p:cNvSpPr/>
          <p:nvPr/>
        </p:nvSpPr>
        <p:spPr>
          <a:xfrm>
            <a:off x="790917" y="1304369"/>
            <a:ext cx="7748650" cy="5478423"/>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r>
              <a:rPr lang="en-HK" sz="2000" b="1" dirty="0" smtClean="0">
                <a:solidFill>
                  <a:schemeClr val="tx1">
                    <a:lumMod val="95000"/>
                    <a:lumOff val="5000"/>
                  </a:schemeClr>
                </a:solidFill>
              </a:rPr>
              <a:t>Cons</a:t>
            </a:r>
            <a:endParaRPr lang="en-HK" sz="2000" b="1" dirty="0" smtClean="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Changes Analysis – New Features of MQ (Optional)</a:t>
            </a:r>
            <a:endParaRPr lang="en-US" sz="2000" b="1" dirty="0"/>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1956645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81567833"/>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50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t>
            </a:r>
            <a:r>
              <a:rPr lang="en-US" altLang="zh-CN" sz="2000" b="1" dirty="0" smtClean="0"/>
              <a:t>&amp; Go-live</a:t>
            </a:r>
            <a:r>
              <a:rPr lang="en-US" sz="2000" b="1" dirty="0" smtClean="0"/>
              <a:t> Strategy</a:t>
            </a:r>
            <a:endParaRPr lang="en-US" sz="2000" b="1" dirty="0"/>
          </a:p>
        </p:txBody>
      </p:sp>
      <p:graphicFrame>
        <p:nvGraphicFramePr>
          <p:cNvPr id="3" name="Diagram 2"/>
          <p:cNvGraphicFramePr/>
          <p:nvPr>
            <p:extLst/>
          </p:nvPr>
        </p:nvGraphicFramePr>
        <p:xfrm>
          <a:off x="1255363" y="3858374"/>
          <a:ext cx="6695268" cy="2401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28420" y="1242273"/>
            <a:ext cx="7423689" cy="2616101"/>
          </a:xfrm>
          <a:prstGeom prst="rect">
            <a:avLst/>
          </a:prstGeom>
          <a:noFill/>
        </p:spPr>
        <p:txBody>
          <a:bodyPr wrap="square" rtlCol="0">
            <a:spAutoFit/>
          </a:bodyPr>
          <a:lstStyle/>
          <a:p>
            <a:pPr algn="just"/>
            <a:r>
              <a:rPr lang="en-US" sz="1800" dirty="0" smtClean="0"/>
              <a:t>Considering multiple applications owner of this project (around 100) and other external parties To reduce the risk of </a:t>
            </a:r>
            <a:r>
              <a:rPr lang="en-US" sz="1800" dirty="0" smtClean="0"/>
              <a:t>implementation, the </a:t>
            </a:r>
            <a:r>
              <a:rPr lang="en-US" sz="1800" dirty="0" smtClean="0"/>
              <a:t>SIT, </a:t>
            </a:r>
            <a:r>
              <a:rPr lang="en-US" sz="1800" dirty="0" smtClean="0"/>
              <a:t>IT Acceptanc</a:t>
            </a:r>
            <a:r>
              <a:rPr lang="en-US" sz="1800" dirty="0"/>
              <a:t>e</a:t>
            </a:r>
            <a:r>
              <a:rPr lang="en-US" sz="1800" dirty="0" smtClean="0"/>
              <a:t> </a:t>
            </a:r>
            <a:r>
              <a:rPr lang="en-US" sz="1800" dirty="0" smtClean="0"/>
              <a:t>&amp; Go-live would take batch splitting methodology to enable the down lines from testing to production in order </a:t>
            </a:r>
            <a:r>
              <a:rPr lang="en-US" sz="1800" dirty="0" smtClean="0"/>
              <a:t>to:</a:t>
            </a:r>
            <a:endParaRPr lang="en-US" sz="1800" dirty="0" smtClean="0"/>
          </a:p>
          <a:p>
            <a:pPr marL="824099" lvl="1" indent="-342900" algn="just">
              <a:buFont typeface="Arial" panose="020B0604020202020204" pitchFamily="34" charset="0"/>
              <a:buChar char="•"/>
            </a:pPr>
            <a:r>
              <a:rPr lang="en-US" sz="1800" i="1" dirty="0" smtClean="0"/>
              <a:t>Reduce the communication overhead</a:t>
            </a:r>
            <a:endParaRPr lang="en-GB" sz="1800" i="1" dirty="0" smtClean="0"/>
          </a:p>
          <a:p>
            <a:pPr marL="824099" lvl="1" indent="-342900" algn="just">
              <a:buFont typeface="Arial" panose="020B0604020202020204" pitchFamily="34" charset="0"/>
              <a:buChar char="•"/>
            </a:pPr>
            <a:r>
              <a:rPr lang="en-US" sz="1800" i="1" dirty="0" smtClean="0"/>
              <a:t>Minimize the risk of migration, foresee more potential issues batch by batch</a:t>
            </a:r>
          </a:p>
          <a:p>
            <a:pPr marL="824099" lvl="1" indent="-342900" algn="just">
              <a:buFont typeface="Arial" panose="020B0604020202020204" pitchFamily="34" charset="0"/>
              <a:buChar char="•"/>
            </a:pPr>
            <a:r>
              <a:rPr lang="en-US" sz="1800" i="1" dirty="0" smtClean="0"/>
              <a:t>Increase project team efficiency, project clarity and less stress in bug fixing &amp; deployment </a:t>
            </a:r>
          </a:p>
        </p:txBody>
      </p:sp>
    </p:spTree>
    <p:extLst>
      <p:ext uri="{BB962C8B-B14F-4D97-AF65-F5344CB8AC3E}">
        <p14:creationId xmlns:p14="http://schemas.microsoft.com/office/powerpoint/2010/main" val="6188429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&amp; Go-life Strategy</a:t>
            </a:r>
            <a:endParaRPr lang="en-US" sz="2000" b="1" dirty="0"/>
          </a:p>
        </p:txBody>
      </p:sp>
      <p:sp>
        <p:nvSpPr>
          <p:cNvPr id="10" name="Flowchart: Alternate Process 9"/>
          <p:cNvSpPr/>
          <p:nvPr/>
        </p:nvSpPr>
        <p:spPr>
          <a:xfrm>
            <a:off x="3008671" y="1719117"/>
            <a:ext cx="3126657" cy="12485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Upgraded </a:t>
            </a:r>
          </a:p>
          <a:p>
            <a:pPr algn="ctr"/>
            <a:r>
              <a:rPr lang="en-US" dirty="0" err="1" smtClean="0"/>
              <a:t>CorpMQ</a:t>
            </a:r>
            <a:r>
              <a:rPr lang="en-US" dirty="0" smtClean="0"/>
              <a:t> </a:t>
            </a:r>
          </a:p>
          <a:p>
            <a:pPr algn="ctr"/>
            <a:r>
              <a:rPr lang="en-US" dirty="0" smtClean="0"/>
              <a:t>running on new Platform</a:t>
            </a:r>
          </a:p>
        </p:txBody>
      </p:sp>
      <p:sp>
        <p:nvSpPr>
          <p:cNvPr id="35" name="Flowchart: Alternate Process 34"/>
          <p:cNvSpPr/>
          <p:nvPr/>
        </p:nvSpPr>
        <p:spPr>
          <a:xfrm>
            <a:off x="807023"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p>
        </p:txBody>
      </p:sp>
      <p:sp>
        <p:nvSpPr>
          <p:cNvPr id="40" name="Flowchart: Alternate Process 39"/>
          <p:cNvSpPr/>
          <p:nvPr/>
        </p:nvSpPr>
        <p:spPr>
          <a:xfrm>
            <a:off x="2574357"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MQ Managers</a:t>
            </a:r>
          </a:p>
        </p:txBody>
      </p:sp>
      <p:sp>
        <p:nvSpPr>
          <p:cNvPr id="46" name="TextBox 45"/>
          <p:cNvSpPr txBox="1"/>
          <p:nvPr/>
        </p:nvSpPr>
        <p:spPr>
          <a:xfrm>
            <a:off x="728420" y="1242273"/>
            <a:ext cx="7423689" cy="369332"/>
          </a:xfrm>
          <a:prstGeom prst="rect">
            <a:avLst/>
          </a:prstGeom>
          <a:noFill/>
        </p:spPr>
        <p:txBody>
          <a:bodyPr wrap="square" rtlCol="0">
            <a:spAutoFit/>
          </a:bodyPr>
          <a:lstStyle/>
          <a:p>
            <a:pPr algn="just"/>
            <a:r>
              <a:rPr lang="en-US" sz="1800" i="1" dirty="0" smtClean="0"/>
              <a:t>Testing team will carry out end-to-end testing </a:t>
            </a:r>
            <a:endParaRPr lang="en-US" sz="1800" i="1" dirty="0" smtClean="0"/>
          </a:p>
        </p:txBody>
      </p:sp>
      <p:sp>
        <p:nvSpPr>
          <p:cNvPr id="13" name="Rectangle 12"/>
          <p:cNvSpPr/>
          <p:nvPr/>
        </p:nvSpPr>
        <p:spPr>
          <a:xfrm>
            <a:off x="501441" y="3726421"/>
            <a:ext cx="3873910" cy="1160208"/>
          </a:xfrm>
          <a:prstGeom prst="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4875" y="3013246"/>
            <a:ext cx="2743204" cy="307777"/>
          </a:xfrm>
          <a:prstGeom prst="rect">
            <a:avLst/>
          </a:prstGeom>
          <a:noFill/>
        </p:spPr>
        <p:txBody>
          <a:bodyPr wrap="square" rtlCol="0">
            <a:spAutoFit/>
          </a:bodyPr>
          <a:lstStyle/>
          <a:p>
            <a:r>
              <a:rPr lang="en-US" sz="1400" dirty="0" smtClean="0"/>
              <a:t>CX Internal Parties</a:t>
            </a:r>
            <a:endParaRPr lang="en-US" sz="1400" dirty="0"/>
          </a:p>
        </p:txBody>
      </p:sp>
      <p:sp>
        <p:nvSpPr>
          <p:cNvPr id="48" name="Rectangle 47"/>
          <p:cNvSpPr/>
          <p:nvPr/>
        </p:nvSpPr>
        <p:spPr>
          <a:xfrm>
            <a:off x="4680933" y="3726421"/>
            <a:ext cx="3873910" cy="1160208"/>
          </a:xfrm>
          <a:prstGeom prst="rect">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6209341" y="3399174"/>
            <a:ext cx="2467115" cy="307777"/>
          </a:xfrm>
          <a:prstGeom prst="rect">
            <a:avLst/>
          </a:prstGeom>
          <a:noFill/>
        </p:spPr>
        <p:txBody>
          <a:bodyPr wrap="square" rtlCol="0">
            <a:spAutoFit/>
          </a:bodyPr>
          <a:lstStyle/>
          <a:p>
            <a:pPr algn="r"/>
            <a:r>
              <a:rPr lang="en-US" sz="1400" dirty="0" smtClean="0"/>
              <a:t>CX External Parties </a:t>
            </a:r>
            <a:endParaRPr lang="en-US" sz="1400" dirty="0"/>
          </a:p>
        </p:txBody>
      </p:sp>
      <p:cxnSp>
        <p:nvCxnSpPr>
          <p:cNvPr id="17" name="Straight Arrow Connector 16"/>
          <p:cNvCxnSpPr/>
          <p:nvPr/>
        </p:nvCxnSpPr>
        <p:spPr>
          <a:xfrm flipV="1">
            <a:off x="1848461" y="3095488"/>
            <a:ext cx="1856600" cy="7392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457913" y="3112081"/>
            <a:ext cx="833354" cy="739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Alternate Process 50"/>
          <p:cNvSpPr/>
          <p:nvPr/>
        </p:nvSpPr>
        <p:spPr>
          <a:xfrm>
            <a:off x="6821892"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MQ Managers</a:t>
            </a:r>
          </a:p>
        </p:txBody>
      </p:sp>
      <p:sp>
        <p:nvSpPr>
          <p:cNvPr id="52" name="Flowchart: Alternate Process 51"/>
          <p:cNvSpPr/>
          <p:nvPr/>
        </p:nvSpPr>
        <p:spPr>
          <a:xfrm>
            <a:off x="4998789" y="3883884"/>
            <a:ext cx="1517521" cy="825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p>
        </p:txBody>
      </p:sp>
      <p:cxnSp>
        <p:nvCxnSpPr>
          <p:cNvPr id="53" name="Straight Arrow Connector 52"/>
          <p:cNvCxnSpPr/>
          <p:nvPr/>
        </p:nvCxnSpPr>
        <p:spPr>
          <a:xfrm flipH="1" flipV="1">
            <a:off x="4804902" y="3144648"/>
            <a:ext cx="769984" cy="67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207463" y="3131051"/>
            <a:ext cx="2322489" cy="6741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67028" y="5286323"/>
            <a:ext cx="3942736" cy="969496"/>
          </a:xfrm>
          <a:prstGeom prst="rect">
            <a:avLst/>
          </a:prstGeom>
          <a:solidFill>
            <a:schemeClr val="accent1">
              <a:lumMod val="60000"/>
              <a:lumOff val="40000"/>
            </a:schemeClr>
          </a:solidFill>
        </p:spPr>
        <p:txBody>
          <a:bodyPr wrap="square" rtlCol="0">
            <a:spAutoFit/>
          </a:bodyPr>
          <a:lstStyle/>
          <a:p>
            <a:pPr algn="ctr"/>
            <a:r>
              <a:rPr lang="en-US" dirty="0" smtClean="0"/>
              <a:t>Project Testing Team </a:t>
            </a:r>
          </a:p>
          <a:p>
            <a:pPr algn="ctr"/>
            <a:r>
              <a:rPr lang="en-US" dirty="0" smtClean="0"/>
              <a:t>Carry out </a:t>
            </a:r>
          </a:p>
          <a:p>
            <a:pPr algn="ctr"/>
            <a:r>
              <a:rPr lang="en-US" dirty="0" smtClean="0"/>
              <a:t>End to End Regression Test</a:t>
            </a:r>
            <a:endParaRPr lang="en-US" dirty="0"/>
          </a:p>
        </p:txBody>
      </p:sp>
      <p:cxnSp>
        <p:nvCxnSpPr>
          <p:cNvPr id="57" name="Straight Arrow Connector 56"/>
          <p:cNvCxnSpPr/>
          <p:nvPr/>
        </p:nvCxnSpPr>
        <p:spPr>
          <a:xfrm flipV="1">
            <a:off x="1848461" y="4758855"/>
            <a:ext cx="0" cy="432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333137" y="4728017"/>
            <a:ext cx="0" cy="4634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404094" y="5451545"/>
            <a:ext cx="4427588" cy="954107"/>
          </a:xfrm>
          <a:prstGeom prst="rect">
            <a:avLst/>
          </a:prstGeom>
          <a:noFill/>
        </p:spPr>
        <p:txBody>
          <a:bodyPr wrap="square" rtlCol="0">
            <a:spAutoFit/>
          </a:bodyPr>
          <a:lstStyle/>
          <a:p>
            <a:pPr algn="just"/>
            <a:r>
              <a:rPr lang="en-US" sz="1200" i="1" dirty="0" smtClean="0"/>
              <a:t>Assumption: </a:t>
            </a:r>
          </a:p>
          <a:p>
            <a:pPr algn="just"/>
            <a:r>
              <a:rPr lang="en-US" sz="1100" i="1" dirty="0" smtClean="0"/>
              <a:t>Appx 130 application </a:t>
            </a:r>
          </a:p>
          <a:p>
            <a:pPr algn="just"/>
            <a:r>
              <a:rPr lang="en-US" sz="1100" i="1" dirty="0" smtClean="0"/>
              <a:t>CX has testing scripts provided </a:t>
            </a:r>
          </a:p>
          <a:p>
            <a:pPr algn="just"/>
            <a:r>
              <a:rPr lang="en-US" sz="1100" i="1" dirty="0" smtClean="0"/>
              <a:t>CX provide application information for end to end testing</a:t>
            </a:r>
          </a:p>
          <a:p>
            <a:pPr algn="just"/>
            <a:r>
              <a:rPr lang="en-US" sz="1100" i="1" dirty="0" smtClean="0"/>
              <a:t>Focus on CX Internal Parties applications only</a:t>
            </a:r>
            <a:endParaRPr lang="en-US" sz="1100" i="1" dirty="0" smtClean="0"/>
          </a:p>
        </p:txBody>
      </p:sp>
      <p:pic>
        <p:nvPicPr>
          <p:cNvPr id="65" name="Picture 64"/>
          <p:cNvPicPr>
            <a:picLocks noChangeAspect="1"/>
          </p:cNvPicPr>
          <p:nvPr/>
        </p:nvPicPr>
        <p:blipFill>
          <a:blip r:embed="rId3"/>
          <a:stretch>
            <a:fillRect/>
          </a:stretch>
        </p:blipFill>
        <p:spPr>
          <a:xfrm>
            <a:off x="501441" y="3325815"/>
            <a:ext cx="1131955" cy="311767"/>
          </a:xfrm>
          <a:prstGeom prst="rect">
            <a:avLst/>
          </a:prstGeom>
        </p:spPr>
      </p:pic>
    </p:spTree>
    <p:extLst>
      <p:ext uri="{BB962C8B-B14F-4D97-AF65-F5344CB8AC3E}">
        <p14:creationId xmlns:p14="http://schemas.microsoft.com/office/powerpoint/2010/main" val="881462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Define Impacts &amp; Regression </a:t>
            </a:r>
          </a:p>
        </p:txBody>
      </p:sp>
      <p:pic>
        <p:nvPicPr>
          <p:cNvPr id="4" name="Picture 3"/>
          <p:cNvPicPr>
            <a:picLocks noChangeAspect="1"/>
          </p:cNvPicPr>
          <p:nvPr/>
        </p:nvPicPr>
        <p:blipFill>
          <a:blip r:embed="rId3"/>
          <a:stretch>
            <a:fillRect/>
          </a:stretch>
        </p:blipFill>
        <p:spPr>
          <a:xfrm>
            <a:off x="926103" y="2068301"/>
            <a:ext cx="7618708" cy="2534686"/>
          </a:xfrm>
          <a:prstGeom prst="rect">
            <a:avLst/>
          </a:prstGeom>
        </p:spPr>
      </p:pic>
    </p:spTree>
    <p:extLst>
      <p:ext uri="{BB962C8B-B14F-4D97-AF65-F5344CB8AC3E}">
        <p14:creationId xmlns:p14="http://schemas.microsoft.com/office/powerpoint/2010/main" val="1878503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altLang="zh-CN" sz="2000" b="1" dirty="0" smtClean="0"/>
              <a:t>Testing</a:t>
            </a:r>
            <a:r>
              <a:rPr lang="en-US" sz="2000" b="1" dirty="0" smtClean="0"/>
              <a:t> &amp; Go-Live Strategy – Testing Requirement &amp; Exit Criteria</a:t>
            </a:r>
          </a:p>
          <a:p>
            <a:pPr algn="just">
              <a:spcAft>
                <a:spcPts val="600"/>
              </a:spcAft>
            </a:pPr>
            <a:endParaRPr lang="en-US" sz="2000" b="1" dirty="0"/>
          </a:p>
        </p:txBody>
      </p:sp>
      <p:graphicFrame>
        <p:nvGraphicFramePr>
          <p:cNvPr id="2" name="Diagram 1"/>
          <p:cNvGraphicFramePr/>
          <p:nvPr>
            <p:extLst/>
          </p:nvPr>
        </p:nvGraphicFramePr>
        <p:xfrm>
          <a:off x="1245031" y="1342755"/>
          <a:ext cx="6558366" cy="481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632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smtClean="0"/>
              <a:t>Testing &amp; Go-Live Strategy – Channels Grouping in Batches</a:t>
            </a:r>
          </a:p>
          <a:p>
            <a:pPr algn="just">
              <a:spcAft>
                <a:spcPts val="600"/>
              </a:spcAft>
            </a:pPr>
            <a:endParaRPr lang="en-US" sz="2000" b="1" dirty="0"/>
          </a:p>
        </p:txBody>
      </p:sp>
      <p:graphicFrame>
        <p:nvGraphicFramePr>
          <p:cNvPr id="2" name="Table 1"/>
          <p:cNvGraphicFramePr>
            <a:graphicFrameLocks noGrp="1"/>
          </p:cNvGraphicFramePr>
          <p:nvPr>
            <p:extLst/>
          </p:nvPr>
        </p:nvGraphicFramePr>
        <p:xfrm>
          <a:off x="596679" y="1504911"/>
          <a:ext cx="8214106" cy="3988662"/>
        </p:xfrm>
        <a:graphic>
          <a:graphicData uri="http://schemas.openxmlformats.org/drawingml/2006/table">
            <a:tbl>
              <a:tblPr firstRow="1" bandRow="1">
                <a:tableStyleId>{21E4AEA4-8DFA-4A89-87EB-49C32662AFE0}</a:tableStyleId>
              </a:tblPr>
              <a:tblGrid>
                <a:gridCol w="1061640"/>
                <a:gridCol w="1790054"/>
                <a:gridCol w="2014780"/>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or enhanced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3330420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Channels</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Performance Testing</a:t>
            </a:r>
          </a:p>
          <a:p>
            <a:pPr algn="just">
              <a:spcAft>
                <a:spcPts val="600"/>
              </a:spcAft>
            </a:pPr>
            <a:endParaRPr lang="en-US" sz="2000" b="1" dirty="0"/>
          </a:p>
        </p:txBody>
      </p:sp>
      <p:sp>
        <p:nvSpPr>
          <p:cNvPr id="6" name="Rectangle 5"/>
          <p:cNvSpPr/>
          <p:nvPr/>
        </p:nvSpPr>
        <p:spPr>
          <a:xfrm>
            <a:off x="783167" y="1296620"/>
            <a:ext cx="7893289" cy="261610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Dummy clients stimulate loading to one selected MQ channel for (one way traffic and return back traffic) for performance testing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Cathay Pacific should provide existing performance measurement for performance comparison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The project team will provide performance testing reports with testing results and recommendations </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234817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SIT Arrangement and Assumptions </a:t>
            </a:r>
          </a:p>
          <a:p>
            <a:pPr algn="just">
              <a:spcAft>
                <a:spcPts val="600"/>
              </a:spcAft>
            </a:pPr>
            <a:endParaRPr lang="en-US" sz="2000" b="1" dirty="0"/>
          </a:p>
        </p:txBody>
      </p:sp>
      <p:sp>
        <p:nvSpPr>
          <p:cNvPr id="5" name="Rectangle 4"/>
          <p:cNvSpPr/>
          <p:nvPr/>
        </p:nvSpPr>
        <p:spPr>
          <a:xfrm>
            <a:off x="1251347" y="6282600"/>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6" name="Rectangle 5"/>
          <p:cNvSpPr/>
          <p:nvPr/>
        </p:nvSpPr>
        <p:spPr>
          <a:xfrm>
            <a:off x="783167" y="1296620"/>
            <a:ext cx="7893289" cy="4708981"/>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Verify channels on upgraded platform by dummy clients (exclude AS/400 or z/OS clients). Dummy clients will be developed during the project implementation period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AS/400 and z/OS related verification should be carried by Cathay Pacific’s IT application team</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involve external parties will not be covered in SIT</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For channels or applications </a:t>
            </a:r>
            <a:r>
              <a:rPr lang="en-HK" sz="1800" u="sng" dirty="0" smtClean="0">
                <a:solidFill>
                  <a:srgbClr val="C60C30"/>
                </a:solidFill>
              </a:rPr>
              <a:t>without</a:t>
            </a:r>
            <a:r>
              <a:rPr lang="en-HK" sz="1800" dirty="0" smtClean="0">
                <a:solidFill>
                  <a:srgbClr val="C60C30"/>
                </a:solidFill>
              </a:rPr>
              <a:t> proper documentation provided, the project team will carry out testing with sufficient support from relevant application owner, e.g. application owners need to provide all info of its integration points with </a:t>
            </a:r>
            <a:r>
              <a:rPr lang="en-HK" sz="1800" dirty="0" err="1" smtClean="0">
                <a:solidFill>
                  <a:srgbClr val="C60C30"/>
                </a:solidFill>
              </a:rPr>
              <a:t>CorpMQ</a:t>
            </a:r>
            <a:r>
              <a:rPr lang="en-HK" sz="1800" dirty="0" smtClean="0">
                <a:solidFill>
                  <a:srgbClr val="C60C30"/>
                </a:solidFill>
              </a:rPr>
              <a:t> and the behaviour of the interface. </a:t>
            </a:r>
          </a:p>
          <a:p>
            <a:pPr marL="342900" indent="-342900" algn="just">
              <a:spcBef>
                <a:spcPts val="300"/>
              </a:spcBef>
              <a:spcAft>
                <a:spcPts val="300"/>
              </a:spcAft>
              <a:buClr>
                <a:srgbClr val="C60C30"/>
              </a:buClr>
              <a:buFont typeface="Wingdings" panose="05000000000000000000" pitchFamily="2" charset="2"/>
              <a:buChar char="§"/>
            </a:pPr>
            <a:r>
              <a:rPr lang="en-HK" sz="1800" dirty="0" smtClean="0">
                <a:solidFill>
                  <a:srgbClr val="C60C30"/>
                </a:solidFill>
              </a:rPr>
              <a:t>Test cases on each type of client technology, including connectivity, sending &amp; consuming, each type of communication pattern, and estimated number of test cases of sample testing is 80</a:t>
            </a:r>
          </a:p>
          <a:p>
            <a:pPr marL="342900" indent="-342900" algn="just">
              <a:spcBef>
                <a:spcPts val="300"/>
              </a:spcBef>
              <a:spcAft>
                <a:spcPts val="300"/>
              </a:spcAft>
              <a:buClr>
                <a:srgbClr val="C60C30"/>
              </a:buClr>
              <a:buFont typeface="Wingdings" panose="05000000000000000000" pitchFamily="2" charset="2"/>
              <a:buChar char="§"/>
            </a:pPr>
            <a:endParaRPr lang="en-HK"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HK" sz="1800" dirty="0">
              <a:solidFill>
                <a:srgbClr val="C60C30"/>
              </a:solidFill>
            </a:endParaRPr>
          </a:p>
        </p:txBody>
      </p:sp>
    </p:spTree>
    <p:extLst>
      <p:ext uri="{BB962C8B-B14F-4D97-AF65-F5344CB8AC3E}">
        <p14:creationId xmlns:p14="http://schemas.microsoft.com/office/powerpoint/2010/main" val="2750626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a:t>
            </a:r>
            <a:r>
              <a:rPr lang="en-US" sz="2000" b="1" dirty="0" smtClean="0"/>
              <a:t>IT Acceptance Arrangement </a:t>
            </a:r>
            <a:r>
              <a:rPr lang="en-US" sz="2000" b="1" dirty="0" smtClean="0"/>
              <a:t>and Assumption </a:t>
            </a:r>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sp>
        <p:nvSpPr>
          <p:cNvPr id="7" name="Rectangle 6"/>
          <p:cNvSpPr/>
          <p:nvPr/>
        </p:nvSpPr>
        <p:spPr>
          <a:xfrm>
            <a:off x="783167" y="1296620"/>
            <a:ext cx="7893289" cy="2092881"/>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Assuming </a:t>
            </a:r>
            <a:r>
              <a:rPr lang="en-HK" sz="2000" dirty="0" smtClean="0">
                <a:solidFill>
                  <a:srgbClr val="C60C30"/>
                </a:solidFill>
              </a:rPr>
              <a:t>Cathay Pacific managed </a:t>
            </a:r>
            <a:r>
              <a:rPr lang="en-HK" sz="2000" dirty="0">
                <a:solidFill>
                  <a:srgbClr val="C60C30"/>
                </a:solidFill>
              </a:rPr>
              <a:t>to coordinate the business users and plan for </a:t>
            </a:r>
            <a:r>
              <a:rPr lang="en-HK" sz="2000" dirty="0" smtClean="0">
                <a:solidFill>
                  <a:srgbClr val="C60C30"/>
                </a:solidFill>
              </a:rPr>
              <a:t>IT Acceptance Test, </a:t>
            </a:r>
            <a:r>
              <a:rPr lang="en-HK" sz="2000" dirty="0">
                <a:solidFill>
                  <a:srgbClr val="C60C30"/>
                </a:solidFill>
              </a:rPr>
              <a:t>RGP mainly assists in providing technology supports and/or certain documentation of below </a:t>
            </a:r>
            <a:r>
              <a:rPr lang="en-HK" sz="2000" dirty="0" smtClean="0">
                <a:solidFill>
                  <a:srgbClr val="C60C30"/>
                </a:solidFill>
              </a:rPr>
              <a:t>items:</a:t>
            </a:r>
            <a:br>
              <a:rPr lang="en-HK" sz="2000" dirty="0" smtClean="0">
                <a:solidFill>
                  <a:srgbClr val="C60C30"/>
                </a:solidFill>
              </a:rPr>
            </a:br>
            <a:endParaRPr lang="en-HK" sz="2000" dirty="0">
              <a:solidFill>
                <a:srgbClr val="C60C30"/>
              </a:solidFill>
            </a:endParaRPr>
          </a:p>
          <a:p>
            <a:pPr lvl="2" algn="just">
              <a:spcBef>
                <a:spcPts val="300"/>
              </a:spcBef>
              <a:spcAft>
                <a:spcPts val="300"/>
              </a:spcAft>
              <a:buClr>
                <a:srgbClr val="C60C30"/>
              </a:buClr>
            </a:pPr>
            <a:r>
              <a:rPr lang="en-HK" sz="2000" dirty="0">
                <a:solidFill>
                  <a:srgbClr val="C60C30"/>
                </a:solidFill>
              </a:rPr>
              <a:t>- Log &amp; Sub-system monitoring </a:t>
            </a:r>
          </a:p>
          <a:p>
            <a:pPr lvl="2" algn="just">
              <a:spcBef>
                <a:spcPts val="300"/>
              </a:spcBef>
              <a:spcAft>
                <a:spcPts val="300"/>
              </a:spcAft>
              <a:buClr>
                <a:srgbClr val="C60C30"/>
              </a:buClr>
            </a:pPr>
            <a:r>
              <a:rPr lang="en-HK" sz="2000" dirty="0">
                <a:solidFill>
                  <a:srgbClr val="C60C30"/>
                </a:solidFill>
              </a:rPr>
              <a:t>- Communication overhead </a:t>
            </a:r>
            <a:endParaRPr lang="en-HK" sz="2000" dirty="0" smtClean="0">
              <a:solidFill>
                <a:srgbClr val="C60C30"/>
              </a:solidFill>
            </a:endParaRPr>
          </a:p>
        </p:txBody>
      </p:sp>
    </p:spTree>
    <p:extLst>
      <p:ext uri="{BB962C8B-B14F-4D97-AF65-F5344CB8AC3E}">
        <p14:creationId xmlns:p14="http://schemas.microsoft.com/office/powerpoint/2010/main" val="1295062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Testing</a:t>
            </a:r>
            <a:endParaRPr lang="en-US" sz="1200" b="1" dirty="0" smtClean="0"/>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Testing </a:t>
            </a:r>
            <a:endParaRPr lang="en-US" sz="1800" dirty="0" smtClean="0"/>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smtClean="0">
                  <a:solidFill>
                    <a:srgbClr val="FFFFFF"/>
                  </a:solidFill>
                </a:rPr>
                <a:t>Testing</a:t>
              </a:r>
              <a:endParaRPr lang="en-US" sz="900" b="1" u="sng"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359418410"/>
              </p:ext>
            </p:extLst>
          </p:nvPr>
        </p:nvGraphicFramePr>
        <p:xfrm>
          <a:off x="323528" y="980728"/>
          <a:ext cx="8496944" cy="2460645"/>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a:t>
                      </a:r>
                      <a:r>
                        <a:rPr lang="en-US" sz="1400" dirty="0" smtClean="0"/>
                        <a:t>testing team to perform </a:t>
                      </a:r>
                      <a:r>
                        <a:rPr lang="en-US" sz="1400" dirty="0" smtClean="0"/>
                        <a:t>the end-to-end testing with all systems </a:t>
                      </a:r>
                      <a:r>
                        <a:rPr lang="en-US" sz="1400" dirty="0" smtClean="0"/>
                        <a:t>involved</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latin typeface="+mn-lt"/>
                        </a:rPr>
                        <a:t>Carry out code amendment</a:t>
                      </a:r>
                      <a:r>
                        <a:rPr lang="en-US" sz="1400" baseline="0" dirty="0" smtClean="0">
                          <a:latin typeface="+mn-lt"/>
                        </a:rPr>
                        <a:t> if necessary </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baseline="0" dirty="0" smtClean="0">
                          <a:latin typeface="+mn-lt"/>
                        </a:rPr>
                        <a:t>Coordinate system development team for code amendment </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a:t>
            </a:r>
            <a:r>
              <a:rPr lang="en-US" sz="1600" b="1" dirty="0" smtClean="0"/>
              <a:t>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smtClean="0">
                  <a:solidFill>
                    <a:srgbClr val="FFFFFF"/>
                  </a:solidFill>
                </a:rPr>
                <a:t>Testing</a:t>
              </a:r>
              <a:endParaRPr lang="en-US" sz="900" b="1" u="sng"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IT Acceptance Test </a:t>
            </a:r>
            <a:r>
              <a:rPr lang="en-US" sz="1600" b="1" dirty="0" smtClean="0"/>
              <a:t>Plan and Test Result</a:t>
            </a:r>
          </a:p>
          <a:p>
            <a:pPr algn="just"/>
            <a:r>
              <a:rPr lang="en-US" sz="1600" b="1" dirty="0"/>
              <a:t>IT Acceptance Defect </a:t>
            </a:r>
            <a:r>
              <a:rPr lang="en-US" sz="1600" b="1" dirty="0" smtClean="0"/>
              <a:t>Log</a:t>
            </a:r>
          </a:p>
          <a:p>
            <a:pPr algn="just"/>
            <a:r>
              <a:rPr lang="en-US" sz="1600" b="1" dirty="0"/>
              <a:t>IT Acceptance </a:t>
            </a:r>
            <a:r>
              <a:rPr lang="en-US" sz="1600" b="1" dirty="0" smtClean="0"/>
              <a:t>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Testing</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Elbow Connector 43"/>
          <p:cNvCxnSpPr/>
          <p:nvPr/>
        </p:nvCxnSpPr>
        <p:spPr>
          <a:xfrm rot="5400000" flipH="1" flipV="1">
            <a:off x="5222915" y="2741410"/>
            <a:ext cx="679211" cy="5328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36" idx="2"/>
          </p:cNvCxnSpPr>
          <p:nvPr/>
        </p:nvCxnSpPr>
        <p:spPr>
          <a:xfrm rot="5400000" flipH="1" flipV="1">
            <a:off x="4167660" y="2494718"/>
            <a:ext cx="948470" cy="143528"/>
          </a:xfrm>
          <a:prstGeom prst="bentConnector3">
            <a:avLst>
              <a:gd name="adj1" fmla="val 335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2944480"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193321"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6208792"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4167688"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Team Lead</a:t>
            </a:r>
            <a:endParaRPr lang="en-US" sz="1100" dirty="0" smtClean="0"/>
          </a:p>
        </p:txBody>
      </p:sp>
      <p:sp>
        <p:nvSpPr>
          <p:cNvPr id="37" name="Rectangle 36"/>
          <p:cNvSpPr/>
          <p:nvPr/>
        </p:nvSpPr>
        <p:spPr>
          <a:xfrm>
            <a:off x="3805588" y="2466657"/>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5400000" flipH="1" flipV="1">
            <a:off x="4347410" y="2100409"/>
            <a:ext cx="374410" cy="358087"/>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167688"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4713659"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880270"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928876"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839977"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2878077"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2387323764"/>
              </p:ext>
            </p:extLst>
          </p:nvPr>
        </p:nvGraphicFramePr>
        <p:xfrm>
          <a:off x="971600" y="3775588"/>
          <a:ext cx="7344816" cy="2582628"/>
        </p:xfrm>
        <a:graphic>
          <a:graphicData uri="http://schemas.openxmlformats.org/drawingml/2006/table">
            <a:tbl>
              <a:tblPr firstRow="1">
                <a:tableStyleId>{9DCAF9ED-07DC-4A11-8D7F-57B35C25682E}</a:tableStyleId>
              </a:tblPr>
              <a:tblGrid>
                <a:gridCol w="2098519"/>
                <a:gridCol w="5246297"/>
              </a:tblGrid>
              <a:tr h="245806">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100" kern="1200" dirty="0" smtClean="0">
                          <a:effectLst/>
                        </a:rPr>
                        <a:t>Responsibility</a:t>
                      </a:r>
                      <a:endParaRPr lang="en-US" sz="11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100" b="1" kern="1000" dirty="0" smtClean="0">
                          <a:effectLst/>
                        </a:rPr>
                        <a:t>Team Lead</a:t>
                      </a:r>
                      <a:endParaRPr lang="en-US" sz="11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kern="1200" dirty="0" smtClean="0">
                          <a:effectLst/>
                        </a:rPr>
                        <a:t>Coordinate with CX project</a:t>
                      </a:r>
                      <a:r>
                        <a:rPr lang="en-US" sz="1100" kern="1200" baseline="0" dirty="0" smtClean="0">
                          <a:effectLst/>
                        </a:rPr>
                        <a:t> manager according to RGP resources, report project status to CX project manager </a:t>
                      </a:r>
                      <a:endParaRPr lang="en-US" sz="11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effectLst/>
                        </a:rPr>
                        <a:t>Systems</a:t>
                      </a:r>
                      <a:r>
                        <a:rPr lang="en-CA" sz="1100" b="1" kern="1000" baseline="0" dirty="0" smtClean="0">
                          <a:effectLst/>
                        </a:rPr>
                        <a:t> Analyst</a:t>
                      </a:r>
                      <a:endParaRPr lang="en-US" sz="11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Conduct impact</a:t>
                      </a:r>
                      <a:r>
                        <a:rPr lang="en-US" sz="1100" baseline="0" dirty="0" smtClean="0"/>
                        <a:t> analysis and provide support to application revamp</a:t>
                      </a:r>
                      <a:endParaRPr lang="en-US" sz="11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Oversee</a:t>
                      </a:r>
                      <a:r>
                        <a:rPr lang="en-US" sz="1100" baseline="0" dirty="0" smtClean="0"/>
                        <a:t> the </a:t>
                      </a:r>
                      <a:r>
                        <a:rPr lang="en-US" sz="1100" dirty="0" smtClean="0"/>
                        <a:t>planning and design of H/W, MQ migration &amp; upgrade</a:t>
                      </a:r>
                      <a:endParaRPr lang="en-US" sz="11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kern="1200" dirty="0" smtClean="0">
                          <a:solidFill>
                            <a:schemeClr val="dk1"/>
                          </a:solidFill>
                          <a:latin typeface="+mn-lt"/>
                          <a:ea typeface="+mn-ea"/>
                          <a:cs typeface="+mn-cs"/>
                        </a:rPr>
                        <a:t>MQ Series setup and scripts and commands quality insurance, leading the testing</a:t>
                      </a:r>
                    </a:p>
                  </a:txBody>
                  <a:tcPr marL="73025" marR="73025"/>
                </a:tc>
              </a:tr>
              <a:tr h="254980">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solidFill>
                            <a:schemeClr val="dk1"/>
                          </a:solidFill>
                          <a:effectLst/>
                          <a:latin typeface="+mn-lt"/>
                          <a:ea typeface="+mn-ea"/>
                          <a:cs typeface="+mn-cs"/>
                        </a:rPr>
                        <a:t>Analyst</a:t>
                      </a:r>
                      <a:r>
                        <a:rPr lang="en-CA" sz="1100" b="1" kern="1000" baseline="0" dirty="0" smtClean="0">
                          <a:solidFill>
                            <a:schemeClr val="dk1"/>
                          </a:solidFill>
                          <a:effectLst/>
                          <a:latin typeface="+mn-lt"/>
                          <a:ea typeface="+mn-ea"/>
                          <a:cs typeface="+mn-cs"/>
                        </a:rPr>
                        <a:t> Programmer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Unit Testing</a:t>
                      </a:r>
                      <a:r>
                        <a:rPr lang="en-HK" sz="1100" kern="1200" baseline="0" dirty="0" smtClean="0">
                          <a:solidFill>
                            <a:schemeClr val="dk1"/>
                          </a:solidFill>
                          <a:effectLst/>
                          <a:latin typeface="+mn-lt"/>
                          <a:ea typeface="+mn-ea"/>
                          <a:cs typeface="+mn-cs"/>
                        </a:rPr>
                        <a:t>, Bots programming, MQ scripts and command writing </a:t>
                      </a:r>
                      <a:endParaRPr lang="en-US" sz="1100" kern="1200" baseline="0" dirty="0" smtClean="0">
                        <a:solidFill>
                          <a:schemeClr val="dk1"/>
                        </a:solidFill>
                        <a:effectLst/>
                        <a:latin typeface="+mn-lt"/>
                        <a:ea typeface="+mn-ea"/>
                        <a:cs typeface="+mn-cs"/>
                      </a:endParaRPr>
                    </a:p>
                  </a:txBody>
                  <a:tcPr marL="73025" marR="73025">
                    <a:noFill/>
                  </a:tcPr>
                </a:tc>
              </a:tr>
              <a:tr h="228931">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dirty="0" smtClean="0">
                          <a:solidFill>
                            <a:schemeClr val="dk1"/>
                          </a:solidFill>
                          <a:effectLst/>
                          <a:latin typeface="+mn-lt"/>
                          <a:ea typeface="+mn-ea"/>
                          <a:cs typeface="+mn-cs"/>
                        </a:rPr>
                        <a:t>Testing Team Manager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Testing Planning, Team Resources Management </a:t>
                      </a:r>
                      <a:endParaRPr lang="en-US" sz="1100" kern="1200" baseline="0" dirty="0" smtClean="0">
                        <a:solidFill>
                          <a:schemeClr val="dk1"/>
                        </a:solidFill>
                        <a:effectLst/>
                        <a:latin typeface="+mn-lt"/>
                        <a:ea typeface="+mn-ea"/>
                        <a:cs typeface="+mn-cs"/>
                      </a:endParaRPr>
                    </a:p>
                  </a:txBody>
                  <a:tcPr marL="73025" marR="73025">
                    <a:noFill/>
                  </a:tcPr>
                </a:tc>
              </a:tr>
              <a:tr h="302498">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100" b="1" kern="1000" baseline="0" dirty="0" smtClean="0">
                          <a:solidFill>
                            <a:schemeClr val="dk1"/>
                          </a:solidFill>
                          <a:effectLst/>
                          <a:latin typeface="+mn-lt"/>
                          <a:ea typeface="+mn-ea"/>
                          <a:cs typeface="+mn-cs"/>
                        </a:rPr>
                        <a:t>Testing Team Member</a:t>
                      </a:r>
                      <a:endParaRPr lang="en-US" sz="11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100" kern="1200" baseline="0" dirty="0" smtClean="0">
                          <a:solidFill>
                            <a:schemeClr val="dk1"/>
                          </a:solidFill>
                          <a:effectLst/>
                          <a:latin typeface="+mn-lt"/>
                          <a:ea typeface="+mn-ea"/>
                          <a:cs typeface="+mn-cs"/>
                        </a:rPr>
                        <a:t>Conduct End to End Testing </a:t>
                      </a:r>
                      <a:endParaRPr lang="en-US" sz="11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100" b="1" kern="1000" dirty="0" smtClean="0">
                          <a:solidFill>
                            <a:srgbClr val="C60C30"/>
                          </a:solidFill>
                          <a:effectLst/>
                          <a:latin typeface="Calibri"/>
                          <a:ea typeface="Times New Roman"/>
                          <a:cs typeface="Arial"/>
                        </a:rPr>
                        <a:t>Project Director</a:t>
                      </a:r>
                      <a:endParaRPr lang="en-US" sz="11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1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6240087" y="816600"/>
            <a:ext cx="1065193" cy="293379"/>
          </a:xfrm>
          <a:prstGeom prst="rect">
            <a:avLst/>
          </a:prstGeom>
        </p:spPr>
      </p:pic>
      <p:pic>
        <p:nvPicPr>
          <p:cNvPr id="22" name="Picture 21"/>
          <p:cNvPicPr>
            <a:picLocks noChangeAspect="1"/>
          </p:cNvPicPr>
          <p:nvPr/>
        </p:nvPicPr>
        <p:blipFill>
          <a:blip r:embed="rId3"/>
          <a:stretch>
            <a:fillRect/>
          </a:stretch>
        </p:blipFill>
        <p:spPr>
          <a:xfrm>
            <a:off x="6252787" y="2264837"/>
            <a:ext cx="1065193" cy="293379"/>
          </a:xfrm>
          <a:prstGeom prst="rect">
            <a:avLst/>
          </a:prstGeom>
        </p:spPr>
      </p:pic>
      <p:sp>
        <p:nvSpPr>
          <p:cNvPr id="27" name="Rectangle 26"/>
          <p:cNvSpPr/>
          <p:nvPr/>
        </p:nvSpPr>
        <p:spPr>
          <a:xfrm>
            <a:off x="1352089" y="314967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8" idx="0"/>
            <a:endCxn id="36" idx="2"/>
          </p:cNvCxnSpPr>
          <p:nvPr/>
        </p:nvCxnSpPr>
        <p:spPr>
          <a:xfrm rot="5400000" flipH="1" flipV="1">
            <a:off x="3512594" y="1263209"/>
            <a:ext cx="372027" cy="203010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4611622"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5027453" y="247153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8" name="Rectangle 27"/>
          <p:cNvSpPr/>
          <p:nvPr/>
        </p:nvSpPr>
        <p:spPr>
          <a:xfrm>
            <a:off x="2133571" y="2464274"/>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29" name="Rectangle 28"/>
          <p:cNvSpPr/>
          <p:nvPr/>
        </p:nvSpPr>
        <p:spPr>
          <a:xfrm>
            <a:off x="2598639" y="315920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 </a:t>
            </a:r>
          </a:p>
        </p:txBody>
      </p:sp>
      <p:cxnSp>
        <p:nvCxnSpPr>
          <p:cNvPr id="38" name="Elbow Connector 37"/>
          <p:cNvCxnSpPr>
            <a:stCxn id="28" idx="2"/>
            <a:endCxn id="27" idx="0"/>
          </p:cNvCxnSpPr>
          <p:nvPr/>
        </p:nvCxnSpPr>
        <p:spPr>
          <a:xfrm rot="5400000">
            <a:off x="2195889" y="2662012"/>
            <a:ext cx="193850" cy="781482"/>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8" idx="2"/>
            <a:endCxn id="29" idx="0"/>
          </p:cNvCxnSpPr>
          <p:nvPr/>
        </p:nvCxnSpPr>
        <p:spPr>
          <a:xfrm rot="16200000" flipH="1">
            <a:off x="2814402" y="2824981"/>
            <a:ext cx="203375" cy="46506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6" idx="0"/>
            <a:endCxn id="36" idx="2"/>
          </p:cNvCxnSpPr>
          <p:nvPr/>
        </p:nvCxnSpPr>
        <p:spPr>
          <a:xfrm rot="16200000" flipV="1">
            <a:off x="4955907" y="1850000"/>
            <a:ext cx="379283" cy="863778"/>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470979" y="2179606"/>
            <a:ext cx="762901" cy="276999"/>
          </a:xfrm>
          <a:prstGeom prst="rect">
            <a:avLst/>
          </a:prstGeom>
          <a:noFill/>
        </p:spPr>
        <p:txBody>
          <a:bodyPr wrap="none" rtlCol="0">
            <a:spAutoFit/>
          </a:bodyPr>
          <a:lstStyle/>
          <a:p>
            <a:r>
              <a:rPr lang="en-US" sz="1200" dirty="0" smtClean="0"/>
              <a:t>On Shore</a:t>
            </a:r>
            <a:endParaRPr lang="en-US" sz="1200" dirty="0"/>
          </a:p>
        </p:txBody>
      </p:sp>
      <p:sp>
        <p:nvSpPr>
          <p:cNvPr id="49" name="TextBox 48"/>
          <p:cNvSpPr txBox="1"/>
          <p:nvPr/>
        </p:nvSpPr>
        <p:spPr>
          <a:xfrm>
            <a:off x="1329984" y="2552285"/>
            <a:ext cx="774251" cy="276999"/>
          </a:xfrm>
          <a:prstGeom prst="rect">
            <a:avLst/>
          </a:prstGeom>
          <a:noFill/>
        </p:spPr>
        <p:txBody>
          <a:bodyPr wrap="none" rtlCol="0">
            <a:spAutoFit/>
          </a:bodyPr>
          <a:lstStyle/>
          <a:p>
            <a:r>
              <a:rPr lang="en-US" sz="1200" dirty="0" smtClean="0"/>
              <a:t>Off Shore</a:t>
            </a:r>
            <a:endParaRPr lang="en-US" sz="1200" dirty="0"/>
          </a:p>
        </p:txBody>
      </p:sp>
      <p:sp>
        <p:nvSpPr>
          <p:cNvPr id="35" name="Rectangle 34"/>
          <p:cNvSpPr/>
          <p:nvPr/>
        </p:nvSpPr>
        <p:spPr>
          <a:xfrm>
            <a:off x="3853731" y="305610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Testing Team Manager</a:t>
            </a:r>
            <a:endParaRPr lang="en-US" sz="1100" dirty="0" smtClean="0"/>
          </a:p>
        </p:txBody>
      </p:sp>
      <p:sp>
        <p:nvSpPr>
          <p:cNvPr id="42" name="Rectangle 41"/>
          <p:cNvSpPr/>
          <p:nvPr/>
        </p:nvSpPr>
        <p:spPr>
          <a:xfrm>
            <a:off x="5066681" y="3056108"/>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Test Team Members x 6</a:t>
            </a:r>
            <a:endParaRPr lang="en-US" sz="1100" dirty="0" smtClean="0"/>
          </a:p>
        </p:txBody>
      </p: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a:t>
            </a:r>
            <a:r>
              <a:rPr lang="en-US" sz="2000" dirty="0" smtClean="0"/>
              <a:t>SCHEDULE</a:t>
            </a:r>
            <a:endParaRPr lang="en-US" sz="2000" dirty="0"/>
          </a:p>
        </p:txBody>
      </p:sp>
      <p:sp>
        <p:nvSpPr>
          <p:cNvPr id="5" name="Rectangle 4"/>
          <p:cNvSpPr/>
          <p:nvPr/>
        </p:nvSpPr>
        <p:spPr>
          <a:xfrm>
            <a:off x="966978" y="3535862"/>
            <a:ext cx="7279714" cy="2800767"/>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32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584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2 x Systems Analyst On Shore </a:t>
            </a:r>
            <a:r>
              <a:rPr lang="en-US" sz="1600" dirty="0" smtClean="0"/>
              <a:t>	</a:t>
            </a:r>
            <a:r>
              <a:rPr lang="en-US" sz="1600" dirty="0" smtClean="0">
                <a:solidFill>
                  <a:schemeClr val="tx2">
                    <a:lumMod val="75000"/>
                  </a:schemeClr>
                </a:solidFill>
              </a:rPr>
              <a:t>2184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x Systems Analyst Off Shore 	</a:t>
            </a:r>
            <a:r>
              <a:rPr lang="en-US" sz="1600" dirty="0" smtClean="0"/>
              <a:t>524</a:t>
            </a:r>
            <a:r>
              <a:rPr lang="en-US" sz="1600" dirty="0" smtClean="0">
                <a:solidFill>
                  <a:schemeClr val="tx2">
                    <a:lumMod val="75000"/>
                  </a:schemeClr>
                </a:solidFill>
              </a:rPr>
              <a:t> </a:t>
            </a:r>
            <a:r>
              <a:rPr lang="en-US" sz="1600" dirty="0" smtClean="0"/>
              <a:t>Hours </a:t>
            </a:r>
            <a:r>
              <a:rPr lang="en-US" sz="1600" dirty="0"/>
              <a:t>(8 hours/day basis)</a:t>
            </a:r>
          </a:p>
          <a:p>
            <a:pPr marL="766949" lvl="1" indent="-285750">
              <a:buClr>
                <a:srgbClr val="C00000"/>
              </a:buClr>
              <a:buFont typeface="Courier New"/>
              <a:buChar char="o"/>
            </a:pPr>
            <a:r>
              <a:rPr lang="en-US" sz="1600" b="1" dirty="0" smtClean="0"/>
              <a:t>2 x Analyst Programmer Off Shore	</a:t>
            </a:r>
            <a:r>
              <a:rPr lang="en-US" sz="1600" dirty="0" smtClean="0">
                <a:solidFill>
                  <a:schemeClr val="tx2">
                    <a:lumMod val="75000"/>
                  </a:schemeClr>
                </a:solidFill>
              </a:rPr>
              <a:t>1440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1 </a:t>
            </a:r>
            <a:r>
              <a:rPr lang="en-US" sz="1600" b="1" dirty="0"/>
              <a:t>x </a:t>
            </a:r>
            <a:r>
              <a:rPr lang="en-US" sz="1600" b="1" dirty="0" smtClean="0"/>
              <a:t>Testing Team Manager On Shore</a:t>
            </a:r>
            <a:r>
              <a:rPr lang="en-US" sz="1600" b="1" dirty="0"/>
              <a:t>	</a:t>
            </a:r>
            <a:r>
              <a:rPr lang="en-US" sz="1600" dirty="0" smtClean="0">
                <a:solidFill>
                  <a:schemeClr val="tx2">
                    <a:lumMod val="75000"/>
                  </a:schemeClr>
                </a:solidFill>
              </a:rPr>
              <a:t>160 </a:t>
            </a:r>
            <a:r>
              <a:rPr lang="en-US" sz="1600" dirty="0" smtClean="0"/>
              <a:t>Hours </a:t>
            </a:r>
            <a:r>
              <a:rPr lang="en-US" sz="1600" dirty="0"/>
              <a:t>(8 hours/day basis</a:t>
            </a:r>
            <a:r>
              <a:rPr lang="en-US" sz="1600" dirty="0" smtClean="0"/>
              <a:t>)</a:t>
            </a:r>
          </a:p>
          <a:p>
            <a:pPr marL="766949" lvl="1" indent="-285750">
              <a:buClr>
                <a:srgbClr val="C00000"/>
              </a:buClr>
              <a:buFont typeface="Courier New"/>
              <a:buChar char="o"/>
            </a:pPr>
            <a:r>
              <a:rPr lang="en-US" sz="1600" b="1" dirty="0" smtClean="0"/>
              <a:t>6 </a:t>
            </a:r>
            <a:r>
              <a:rPr lang="en-US" sz="1600" b="1" dirty="0"/>
              <a:t>x </a:t>
            </a:r>
            <a:r>
              <a:rPr lang="en-US" sz="1600" b="1" dirty="0" smtClean="0"/>
              <a:t>Testing Team Member On </a:t>
            </a:r>
            <a:r>
              <a:rPr lang="en-US" sz="1600" b="1" dirty="0"/>
              <a:t>Shore	</a:t>
            </a:r>
            <a:r>
              <a:rPr lang="en-US" sz="1600" dirty="0" smtClean="0">
                <a:solidFill>
                  <a:schemeClr val="tx2">
                    <a:lumMod val="75000"/>
                  </a:schemeClr>
                </a:solidFill>
              </a:rPr>
              <a:t>3120 </a:t>
            </a:r>
            <a:r>
              <a:rPr lang="en-US" sz="1600" dirty="0" smtClean="0"/>
              <a:t>Hours </a:t>
            </a:r>
            <a:r>
              <a:rPr lang="en-US" sz="1600" dirty="0"/>
              <a:t>(8 hours/day basis)</a:t>
            </a:r>
          </a:p>
          <a:p>
            <a:pPr marL="766949" lvl="1" indent="-285750">
              <a:buClr>
                <a:srgbClr val="C00000"/>
              </a:buClr>
              <a:buFont typeface="Courier New"/>
              <a:buChar char="o"/>
            </a:pPr>
            <a:endParaRPr lang="en-US" sz="1600" dirty="0"/>
          </a:p>
          <a:p>
            <a:pPr marL="766949" lvl="1" indent="-285750">
              <a:buClr>
                <a:srgbClr val="C00000"/>
              </a:buClr>
              <a:buFont typeface="Courier New"/>
              <a:buChar char="o"/>
            </a:pPr>
            <a:endParaRPr lang="en-US" sz="1600" dirty="0" smtClean="0"/>
          </a:p>
          <a:p>
            <a:pPr marL="766949" lvl="1" indent="-285750">
              <a:buClr>
                <a:srgbClr val="C00000"/>
              </a:buClr>
              <a:buFont typeface="Courier New"/>
              <a:buChar char="o"/>
            </a:pPr>
            <a:endParaRPr lang="en-US" sz="1600" dirty="0" smtClean="0"/>
          </a:p>
        </p:txBody>
      </p:sp>
      <p:sp>
        <p:nvSpPr>
          <p:cNvPr id="49" name="Rectangle 48"/>
          <p:cNvSpPr/>
          <p:nvPr/>
        </p:nvSpPr>
        <p:spPr>
          <a:xfrm>
            <a:off x="1095285" y="5411323"/>
            <a:ext cx="7023101" cy="1384995"/>
          </a:xfrm>
          <a:prstGeom prst="rect">
            <a:avLst/>
          </a:prstGeom>
        </p:spPr>
        <p:txBody>
          <a:bodyPr wrap="square">
            <a:spAutoFit/>
          </a:bodyPr>
          <a:lstStyle/>
          <a:p>
            <a:pPr algn="just"/>
            <a:endParaRPr lang="en-US" sz="1400" dirty="0" smtClean="0"/>
          </a:p>
          <a:p>
            <a:pPr algn="just"/>
            <a:r>
              <a:rPr lang="en-US" sz="1400" dirty="0" smtClean="0"/>
              <a:t>The man hours estimation is based on current information provided by Cathay Pacific. This indicative figures may subject to change upon having more information gathered.</a:t>
            </a:r>
          </a:p>
          <a:p>
            <a:pPr algn="just"/>
            <a:endParaRPr lang="en-US" sz="1400" dirty="0"/>
          </a:p>
          <a:p>
            <a:pPr algn="just"/>
            <a:r>
              <a:rPr lang="en-US" sz="1400" dirty="0" smtClean="0"/>
              <a:t>The </a:t>
            </a:r>
            <a:r>
              <a:rPr lang="en-US" sz="1400" dirty="0"/>
              <a:t>total hours presented are ceiling </a:t>
            </a:r>
            <a:r>
              <a:rPr lang="en-US" sz="1400" dirty="0" smtClean="0"/>
              <a:t>hours; Consultant </a:t>
            </a:r>
            <a:r>
              <a:rPr lang="en-US" sz="1400" dirty="0"/>
              <a:t>fee is based on Consultants’ actual billing hours that would not exceed this ceiling.</a:t>
            </a:r>
          </a:p>
        </p:txBody>
      </p:sp>
      <p:sp>
        <p:nvSpPr>
          <p:cNvPr id="11" name="TextBox 10"/>
          <p:cNvSpPr txBox="1"/>
          <p:nvPr/>
        </p:nvSpPr>
        <p:spPr>
          <a:xfrm>
            <a:off x="416033" y="2541037"/>
            <a:ext cx="8278455" cy="523220"/>
          </a:xfrm>
          <a:prstGeom prst="rect">
            <a:avLst/>
          </a:prstGeom>
          <a:noFill/>
        </p:spPr>
        <p:txBody>
          <a:bodyPr wrap="square" rtlCol="0">
            <a:spAutoFit/>
          </a:bodyPr>
          <a:lstStyle/>
          <a:p>
            <a:pPr algn="ctr"/>
            <a:r>
              <a:rPr lang="en-HK" sz="1400" dirty="0"/>
              <a:t>Server Re-platforming, Middleware Upgrade and End to End Testing Support </a:t>
            </a:r>
          </a:p>
          <a:p>
            <a:pPr algn="ctr"/>
            <a:endParaRPr lang="en-US" sz="1400" dirty="0"/>
          </a:p>
        </p:txBody>
      </p:sp>
      <p:pic>
        <p:nvPicPr>
          <p:cNvPr id="4" name="Picture 3"/>
          <p:cNvPicPr>
            <a:picLocks noChangeAspect="1"/>
          </p:cNvPicPr>
          <p:nvPr/>
        </p:nvPicPr>
        <p:blipFill>
          <a:blip r:embed="rId3"/>
          <a:stretch>
            <a:fillRect/>
          </a:stretch>
        </p:blipFill>
        <p:spPr>
          <a:xfrm>
            <a:off x="126124" y="556063"/>
            <a:ext cx="9008351" cy="2829069"/>
          </a:xfrm>
          <a:prstGeom prst="rect">
            <a:avLst/>
          </a:prstGeom>
        </p:spPr>
      </p:pic>
      <p:sp>
        <p:nvSpPr>
          <p:cNvPr id="2" name="Rectangle 1"/>
          <p:cNvSpPr/>
          <p:nvPr/>
        </p:nvSpPr>
        <p:spPr>
          <a:xfrm>
            <a:off x="126124" y="555394"/>
            <a:ext cx="8927998" cy="282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be provided</a:t>
            </a:r>
            <a:endParaRPr lang="en-US" dirty="0"/>
          </a:p>
        </p:txBody>
      </p:sp>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86E3E0-CFBA-4AC5-A195-2913F3851A64}">
  <ds:schemaRefs>
    <ds:schemaRef ds:uri="9d591d12-84ba-4d87-ad39-4260021e1413"/>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http://purl.org/dc/terms/"/>
    <ds:schemaRef ds:uri="http://schemas.microsoft.com/office/2006/documentManagement/types"/>
    <ds:schemaRef ds:uri="http://schemas.openxmlformats.org/package/2006/metadata/core-properties"/>
    <ds:schemaRef ds:uri="dc995a72-b373-4938-b17f-f8a2ef26a216"/>
    <ds:schemaRef ds:uri="http://schemas.microsoft.com/sharepoint/v3/fields"/>
    <ds:schemaRef ds:uri="4ebb7624-31b3-4f6b-95ae-865e17e10455"/>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129F0A3B-8497-473C-AFB0-A4BC798040D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58716</TotalTime>
  <Words>4053</Words>
  <Application>Microsoft Office PowerPoint</Application>
  <PresentationFormat>On-screen Show (4:3)</PresentationFormat>
  <Paragraphs>892</Paragraphs>
  <Slides>53</Slides>
  <Notes>52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Arial</vt:lpstr>
      <vt:lpstr>Gill Sans</vt:lpstr>
      <vt:lpstr>MS Mincho</vt:lpstr>
      <vt:lpstr>Calibri</vt:lpstr>
      <vt:lpstr>Times New Roman</vt:lpstr>
      <vt:lpstr>宋体</vt:lpstr>
      <vt:lpstr>PMingLiU</vt:lpstr>
      <vt:lpstr>Wingdings</vt:lpstr>
      <vt:lpstr>ヒラギノ角ゴ ProN W3</vt:lpstr>
      <vt:lpstr>Courier New</vt:lpstr>
      <vt:lpstr>PMingLiU</vt:lpstr>
      <vt:lpstr>Arial Bold</vt:lpstr>
      <vt:lpstr>微软雅黑</vt:lpstr>
      <vt:lpstr>Rockwell</vt:lpstr>
      <vt:lpstr>MS PGothic</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PowerPoint Presentation</vt:lpstr>
      <vt:lpstr>Our Understanding of Cathay Pacific’s Objectives</vt:lpstr>
      <vt:lpstr>PowerPoint Presentation</vt:lpstr>
      <vt:lpstr>PowerPoint Presentation</vt:lpstr>
      <vt:lpstr>Top Level Implementation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2696</cp:revision>
  <cp:lastPrinted>2015-06-08T01:43:27Z</cp:lastPrinted>
  <dcterms:created xsi:type="dcterms:W3CDTF">2008-08-26T21:49:49Z</dcterms:created>
  <dcterms:modified xsi:type="dcterms:W3CDTF">2016-12-14T11:31:18Z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